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8" r:id="rId5"/>
    <p:sldId id="259" r:id="rId6"/>
    <p:sldId id="447" r:id="rId7"/>
    <p:sldId id="268" r:id="rId8"/>
    <p:sldId id="269" r:id="rId9"/>
    <p:sldId id="448" r:id="rId10"/>
    <p:sldId id="451" r:id="rId11"/>
    <p:sldId id="260" r:id="rId12"/>
    <p:sldId id="261" r:id="rId13"/>
    <p:sldId id="460" r:id="rId14"/>
    <p:sldId id="262" r:id="rId15"/>
    <p:sldId id="369" r:id="rId16"/>
    <p:sldId id="445" r:id="rId17"/>
    <p:sldId id="440" r:id="rId18"/>
    <p:sldId id="372" r:id="rId19"/>
    <p:sldId id="446" r:id="rId20"/>
    <p:sldId id="454" r:id="rId21"/>
    <p:sldId id="455" r:id="rId22"/>
    <p:sldId id="456" r:id="rId23"/>
    <p:sldId id="457" r:id="rId24"/>
    <p:sldId id="449" r:id="rId25"/>
    <p:sldId id="263" r:id="rId26"/>
    <p:sldId id="264" r:id="rId27"/>
    <p:sldId id="266" r:id="rId28"/>
    <p:sldId id="458" r:id="rId29"/>
    <p:sldId id="452" r:id="rId30"/>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4FBA9E-A9C2-4B06-8715-8AA6E3F8B4CE}" v="419" dt="2026-03-10T01:49:16.961"/>
    <p1510:client id="{76B648E7-301D-4FC2-A456-BA8CD6E5AF25}" v="65" dt="2026-03-10T01:44:39.364"/>
    <p1510:client id="{A378682A-C14F-4F09-B39B-54178CBC8544}" v="1730" dt="2026-03-09T22:09:26.95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70" d="100"/>
          <a:sy n="70" d="100"/>
        </p:scale>
        <p:origin x="512"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612696850391741E-4"/>
          <c:y val="0.5011557270450463"/>
          <c:w val="0.33256286909448818"/>
          <c:h val="0.4988442729549537"/>
        </c:manualLayout>
      </c:layout>
      <c:pieChart>
        <c:varyColors val="1"/>
        <c:ser>
          <c:idx val="0"/>
          <c:order val="0"/>
          <c:tx>
            <c:strRef>
              <c:f>Sheet1!$B$1</c:f>
              <c:strCache>
                <c:ptCount val="1"/>
                <c:pt idx="0">
                  <c:v>売上高</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7F6-4CE3-A057-AD9974F93A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2-97F6-4CE3-A057-AD9974F93A7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3-97F6-4CE3-A057-AD9974F93A7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4-97F6-4CE3-A057-AD9974F93A7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5-97F6-4CE3-A057-AD9974F93A7C}"/>
              </c:ext>
            </c:extLst>
          </c:dPt>
          <c:dLbls>
            <c:dLbl>
              <c:idx val="0"/>
              <c:layout>
                <c:manualLayout>
                  <c:x val="-0.12585568405511813"/>
                  <c:y val="4.7892036916090251E-2"/>
                </c:manualLayout>
              </c:layout>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tx1"/>
                      </a:solidFill>
                      <a:latin typeface="+mn-lt"/>
                      <a:ea typeface="+mn-ea"/>
                      <a:cs typeface="+mn-cs"/>
                    </a:defRPr>
                  </a:pPr>
                  <a:endParaRPr lang="ja-JP"/>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F6-4CE3-A057-AD9974F93A7C}"/>
                </c:ext>
              </c:extLst>
            </c:dLbl>
            <c:dLbl>
              <c:idx val="1"/>
              <c:layout>
                <c:manualLayout>
                  <c:x val="4.6075910433070869E-2"/>
                  <c:y val="-0.11363754222210001"/>
                </c:manualLayout>
              </c:layout>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tx1"/>
                      </a:solidFill>
                      <a:latin typeface="+mn-lt"/>
                      <a:ea typeface="+mn-ea"/>
                      <a:cs typeface="+mn-cs"/>
                    </a:defRPr>
                  </a:pPr>
                  <a:endParaRPr lang="ja-JP"/>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7F6-4CE3-A057-AD9974F93A7C}"/>
                </c:ext>
              </c:extLst>
            </c:dLbl>
            <c:dLbl>
              <c:idx val="2"/>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tx1"/>
                      </a:solidFill>
                      <a:latin typeface="+mn-lt"/>
                      <a:ea typeface="+mn-ea"/>
                      <a:cs typeface="+mn-cs"/>
                    </a:defRPr>
                  </a:pPr>
                  <a:endParaRPr lang="ja-JP"/>
                </a:p>
              </c:txPr>
              <c:dLblPos val="bestFit"/>
              <c:showLegendKey val="0"/>
              <c:showVal val="1"/>
              <c:showCatName val="0"/>
              <c:showSerName val="0"/>
              <c:showPercent val="0"/>
              <c:showBubbleSize val="0"/>
              <c:extLst>
                <c:ext xmlns:c16="http://schemas.microsoft.com/office/drawing/2014/chart" uri="{C3380CC4-5D6E-409C-BE32-E72D297353CC}">
                  <c16:uniqueId val="{00000003-97F6-4CE3-A057-AD9974F93A7C}"/>
                </c:ext>
              </c:extLst>
            </c:dLbl>
            <c:dLbl>
              <c:idx val="3"/>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tx1"/>
                      </a:solidFill>
                      <a:latin typeface="+mn-lt"/>
                      <a:ea typeface="+mn-ea"/>
                      <a:cs typeface="+mn-cs"/>
                    </a:defRPr>
                  </a:pPr>
                  <a:endParaRPr lang="ja-JP"/>
                </a:p>
              </c:txPr>
              <c:dLblPos val="bestFit"/>
              <c:showLegendKey val="0"/>
              <c:showVal val="1"/>
              <c:showCatName val="0"/>
              <c:showSerName val="0"/>
              <c:showPercent val="0"/>
              <c:showBubbleSize val="0"/>
              <c:extLst>
                <c:ext xmlns:c16="http://schemas.microsoft.com/office/drawing/2014/chart" uri="{C3380CC4-5D6E-409C-BE32-E72D297353CC}">
                  <c16:uniqueId val="{00000004-97F6-4CE3-A057-AD9974F93A7C}"/>
                </c:ext>
              </c:extLst>
            </c:dLbl>
            <c:dLbl>
              <c:idx val="4"/>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tx1"/>
                      </a:solidFill>
                      <a:latin typeface="+mn-lt"/>
                      <a:ea typeface="+mn-ea"/>
                      <a:cs typeface="+mn-cs"/>
                    </a:defRPr>
                  </a:pPr>
                  <a:endParaRPr lang="ja-JP"/>
                </a:p>
              </c:txPr>
              <c:dLblPos val="bestFit"/>
              <c:showLegendKey val="0"/>
              <c:showVal val="1"/>
              <c:showCatName val="0"/>
              <c:showSerName val="0"/>
              <c:showPercent val="0"/>
              <c:showBubbleSize val="0"/>
              <c:extLst>
                <c:ext xmlns:c16="http://schemas.microsoft.com/office/drawing/2014/chart" uri="{C3380CC4-5D6E-409C-BE32-E72D297353CC}">
                  <c16:uniqueId val="{00000005-97F6-4CE3-A057-AD9974F93A7C}"/>
                </c:ext>
              </c:extLst>
            </c:dLbl>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bg1"/>
                    </a:solidFill>
                    <a:latin typeface="+mn-lt"/>
                    <a:ea typeface="+mn-ea"/>
                    <a:cs typeface="+mn-cs"/>
                  </a:defRPr>
                </a:pPr>
                <a:endParaRPr lang="ja-JP"/>
              </a:p>
            </c:txPr>
            <c:dLblPos val="bestFit"/>
            <c:showLegendKey val="0"/>
            <c:showVal val="1"/>
            <c:showCatName val="0"/>
            <c:showSerName val="0"/>
            <c:showPercent val="0"/>
            <c:showBubbleSize val="0"/>
            <c:showLeaderLines val="1"/>
            <c:leaderLines>
              <c:spPr>
                <a:ln w="38100"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5人以上できた</c:v>
                </c:pt>
                <c:pt idx="1">
                  <c:v>2人～4人できた</c:v>
                </c:pt>
                <c:pt idx="2">
                  <c:v>1人できた</c:v>
                </c:pt>
                <c:pt idx="3">
                  <c:v>全くできなかった</c:v>
                </c:pt>
                <c:pt idx="4">
                  <c:v>受講していない</c:v>
                </c:pt>
              </c:strCache>
            </c:strRef>
          </c:cat>
          <c:val>
            <c:numRef>
              <c:f>Sheet1!$B$2:$B$6</c:f>
              <c:numCache>
                <c:formatCode>0%</c:formatCode>
                <c:ptCount val="5"/>
                <c:pt idx="0">
                  <c:v>0.37</c:v>
                </c:pt>
                <c:pt idx="1">
                  <c:v>0.48</c:v>
                </c:pt>
                <c:pt idx="2">
                  <c:v>0.09</c:v>
                </c:pt>
                <c:pt idx="3">
                  <c:v>0.05</c:v>
                </c:pt>
                <c:pt idx="4">
                  <c:v>0.01</c:v>
                </c:pt>
              </c:numCache>
            </c:numRef>
          </c:val>
          <c:extLst>
            <c:ext xmlns:c16="http://schemas.microsoft.com/office/drawing/2014/chart" uri="{C3380CC4-5D6E-409C-BE32-E72D297353CC}">
              <c16:uniqueId val="{00000000-97F6-4CE3-A057-AD9974F93A7C}"/>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45099458661417324"/>
          <c:y val="0.39600052928146351"/>
          <c:w val="0.27400541338582679"/>
          <c:h val="0.54306197446715221"/>
        </c:manualLayout>
      </c:layout>
      <c:overlay val="0"/>
      <c:spPr>
        <a:noFill/>
        <a:ln>
          <a:noFill/>
        </a:ln>
        <a:effectLst/>
      </c:spPr>
      <c:txPr>
        <a:bodyPr rot="0" spcFirstLastPara="1" vertOverflow="ellipsis" vert="horz" wrap="square" anchor="ctr" anchorCtr="1"/>
        <a:lstStyle/>
        <a:p>
          <a:pPr>
            <a:defRPr lang="ja-JP" sz="1800" b="0" i="0" u="none" strike="noStrike" kern="1200" baseline="0">
              <a:solidFill>
                <a:schemeClr val="tx1"/>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612696850391741E-4"/>
          <c:y val="0.5011557270450463"/>
          <c:w val="0.33256286909448818"/>
          <c:h val="0.4988442729549537"/>
        </c:manualLayout>
      </c:layout>
      <c:pieChart>
        <c:varyColors val="1"/>
        <c:ser>
          <c:idx val="0"/>
          <c:order val="0"/>
          <c:tx>
            <c:strRef>
              <c:f>Sheet1!$B$1</c:f>
              <c:strCache>
                <c:ptCount val="1"/>
                <c:pt idx="0">
                  <c:v>列1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7F6-4CE3-A057-AD9974F93A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2-97F6-4CE3-A057-AD9974F93A7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3-97F6-4CE3-A057-AD9974F93A7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4-97F6-4CE3-A057-AD9974F93A7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5-97F6-4CE3-A057-AD9974F93A7C}"/>
              </c:ext>
            </c:extLst>
          </c:dPt>
          <c:dLbls>
            <c:dLbl>
              <c:idx val="0"/>
              <c:layout>
                <c:manualLayout>
                  <c:x val="-0.12585568405511813"/>
                  <c:y val="4.7892036916090251E-2"/>
                </c:manualLayout>
              </c:layout>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tx1"/>
                      </a:solidFill>
                      <a:latin typeface="+mn-lt"/>
                      <a:ea typeface="+mn-ea"/>
                      <a:cs typeface="+mn-cs"/>
                    </a:defRPr>
                  </a:pPr>
                  <a:endParaRPr lang="ja-JP"/>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F6-4CE3-A057-AD9974F93A7C}"/>
                </c:ext>
              </c:extLst>
            </c:dLbl>
            <c:dLbl>
              <c:idx val="1"/>
              <c:layout>
                <c:manualLayout>
                  <c:x val="4.6075910433070869E-2"/>
                  <c:y val="-0.11363754222210001"/>
                </c:manualLayout>
              </c:layout>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tx1"/>
                      </a:solidFill>
                      <a:latin typeface="+mn-lt"/>
                      <a:ea typeface="+mn-ea"/>
                      <a:cs typeface="+mn-cs"/>
                    </a:defRPr>
                  </a:pPr>
                  <a:endParaRPr lang="ja-JP"/>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7F6-4CE3-A057-AD9974F93A7C}"/>
                </c:ext>
              </c:extLst>
            </c:dLbl>
            <c:dLbl>
              <c:idx val="2"/>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tx1"/>
                      </a:solidFill>
                      <a:latin typeface="+mn-lt"/>
                      <a:ea typeface="+mn-ea"/>
                      <a:cs typeface="+mn-cs"/>
                    </a:defRPr>
                  </a:pPr>
                  <a:endParaRPr lang="ja-JP"/>
                </a:p>
              </c:txPr>
              <c:dLblPos val="bestFit"/>
              <c:showLegendKey val="0"/>
              <c:showVal val="1"/>
              <c:showCatName val="0"/>
              <c:showSerName val="0"/>
              <c:showPercent val="0"/>
              <c:showBubbleSize val="0"/>
              <c:extLst>
                <c:ext xmlns:c16="http://schemas.microsoft.com/office/drawing/2014/chart" uri="{C3380CC4-5D6E-409C-BE32-E72D297353CC}">
                  <c16:uniqueId val="{00000003-97F6-4CE3-A057-AD9974F93A7C}"/>
                </c:ext>
              </c:extLst>
            </c:dLbl>
            <c:dLbl>
              <c:idx val="3"/>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tx1"/>
                      </a:solidFill>
                      <a:latin typeface="+mn-lt"/>
                      <a:ea typeface="+mn-ea"/>
                      <a:cs typeface="+mn-cs"/>
                    </a:defRPr>
                  </a:pPr>
                  <a:endParaRPr lang="ja-JP"/>
                </a:p>
              </c:txPr>
              <c:dLblPos val="bestFit"/>
              <c:showLegendKey val="0"/>
              <c:showVal val="1"/>
              <c:showCatName val="0"/>
              <c:showSerName val="0"/>
              <c:showPercent val="0"/>
              <c:showBubbleSize val="0"/>
              <c:extLst>
                <c:ext xmlns:c16="http://schemas.microsoft.com/office/drawing/2014/chart" uri="{C3380CC4-5D6E-409C-BE32-E72D297353CC}">
                  <c16:uniqueId val="{00000004-97F6-4CE3-A057-AD9974F93A7C}"/>
                </c:ext>
              </c:extLst>
            </c:dLbl>
            <c:dLbl>
              <c:idx val="4"/>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tx1"/>
                      </a:solidFill>
                      <a:latin typeface="+mn-lt"/>
                      <a:ea typeface="+mn-ea"/>
                      <a:cs typeface="+mn-cs"/>
                    </a:defRPr>
                  </a:pPr>
                  <a:endParaRPr lang="ja-JP"/>
                </a:p>
              </c:txPr>
              <c:dLblPos val="bestFit"/>
              <c:showLegendKey val="0"/>
              <c:showVal val="1"/>
              <c:showCatName val="0"/>
              <c:showSerName val="0"/>
              <c:showPercent val="0"/>
              <c:showBubbleSize val="0"/>
              <c:extLst>
                <c:ext xmlns:c16="http://schemas.microsoft.com/office/drawing/2014/chart" uri="{C3380CC4-5D6E-409C-BE32-E72D297353CC}">
                  <c16:uniqueId val="{00000005-97F6-4CE3-A057-AD9974F93A7C}"/>
                </c:ext>
              </c:extLst>
            </c:dLbl>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bg1"/>
                    </a:solidFill>
                    <a:latin typeface="+mn-lt"/>
                    <a:ea typeface="+mn-ea"/>
                    <a:cs typeface="+mn-cs"/>
                  </a:defRPr>
                </a:pPr>
                <a:endParaRPr lang="ja-JP"/>
              </a:p>
            </c:txPr>
            <c:dLblPos val="bestFit"/>
            <c:showLegendKey val="0"/>
            <c:showVal val="1"/>
            <c:showCatName val="0"/>
            <c:showSerName val="0"/>
            <c:showPercent val="0"/>
            <c:showBubbleSize val="0"/>
            <c:showLeaderLines val="1"/>
            <c:leaderLines>
              <c:spPr>
                <a:ln w="38100"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非常に理解できた</c:v>
                </c:pt>
                <c:pt idx="1">
                  <c:v>理解できた</c:v>
                </c:pt>
                <c:pt idx="2">
                  <c:v>あまり理解できなかった</c:v>
                </c:pt>
                <c:pt idx="3">
                  <c:v>全く理解できなかった</c:v>
                </c:pt>
                <c:pt idx="4">
                  <c:v>受講していない</c:v>
                </c:pt>
              </c:strCache>
            </c:strRef>
          </c:cat>
          <c:val>
            <c:numRef>
              <c:f>Sheet1!$B$2:$B$6</c:f>
              <c:numCache>
                <c:formatCode>0%</c:formatCode>
                <c:ptCount val="5"/>
                <c:pt idx="0">
                  <c:v>0.37</c:v>
                </c:pt>
                <c:pt idx="1">
                  <c:v>0.57999999999999996</c:v>
                </c:pt>
                <c:pt idx="2">
                  <c:v>0.05</c:v>
                </c:pt>
                <c:pt idx="3">
                  <c:v>0</c:v>
                </c:pt>
                <c:pt idx="4">
                  <c:v>0</c:v>
                </c:pt>
              </c:numCache>
            </c:numRef>
          </c:val>
          <c:extLst>
            <c:ext xmlns:c16="http://schemas.microsoft.com/office/drawing/2014/chart" uri="{C3380CC4-5D6E-409C-BE32-E72D297353CC}">
              <c16:uniqueId val="{00000000-97F6-4CE3-A057-AD9974F93A7C}"/>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33435416841566867"/>
          <c:y val="0.40131213677372785"/>
          <c:w val="0.3906457960114087"/>
          <c:h val="0.59086661127806928"/>
        </c:manualLayout>
      </c:layout>
      <c:overlay val="0"/>
      <c:spPr>
        <a:noFill/>
        <a:ln>
          <a:noFill/>
        </a:ln>
        <a:effectLst/>
      </c:spPr>
      <c:txPr>
        <a:bodyPr rot="0" spcFirstLastPara="1" vertOverflow="ellipsis" vert="horz" wrap="square" anchor="ctr" anchorCtr="1"/>
        <a:lstStyle/>
        <a:p>
          <a:pPr>
            <a:defRPr lang="ja-JP" sz="1800" b="0" i="0" u="none" strike="noStrike" kern="1200" baseline="0">
              <a:solidFill>
                <a:schemeClr val="tx1"/>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623948865543579"/>
          <c:y val="0.42650712393159967"/>
          <c:w val="0.33256286909448818"/>
          <c:h val="0.4988442729549537"/>
        </c:manualLayout>
      </c:layout>
      <c:pieChart>
        <c:varyColors val="1"/>
        <c:ser>
          <c:idx val="0"/>
          <c:order val="0"/>
          <c:tx>
            <c:strRef>
              <c:f>Sheet1!$B$1</c:f>
              <c:strCache>
                <c:ptCount val="1"/>
                <c:pt idx="0">
                  <c:v>売上高</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C2C-4475-9A8D-3FA67973AC2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C2C-4475-9A8D-3FA67973AC2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C2C-4475-9A8D-3FA67973AC2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C2C-4475-9A8D-3FA67973AC2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C2C-4475-9A8D-3FA67973AC2B}"/>
              </c:ext>
            </c:extLst>
          </c:dPt>
          <c:dLbls>
            <c:dLbl>
              <c:idx val="0"/>
              <c:delete val="1"/>
              <c:extLst>
                <c:ext xmlns:c15="http://schemas.microsoft.com/office/drawing/2012/chart" uri="{CE6537A1-D6FC-4f65-9D91-7224C49458BB}"/>
                <c:ext xmlns:c16="http://schemas.microsoft.com/office/drawing/2014/chart" uri="{C3380CC4-5D6E-409C-BE32-E72D297353CC}">
                  <c16:uniqueId val="{00000001-EC2C-4475-9A8D-3FA67973AC2B}"/>
                </c:ext>
              </c:extLst>
            </c:dLbl>
            <c:dLbl>
              <c:idx val="1"/>
              <c:delete val="1"/>
              <c:extLst>
                <c:ext xmlns:c15="http://schemas.microsoft.com/office/drawing/2012/chart" uri="{CE6537A1-D6FC-4f65-9D91-7224C49458BB}"/>
                <c:ext xmlns:c16="http://schemas.microsoft.com/office/drawing/2014/chart" uri="{C3380CC4-5D6E-409C-BE32-E72D297353CC}">
                  <c16:uniqueId val="{00000003-EC2C-4475-9A8D-3FA67973AC2B}"/>
                </c:ext>
              </c:extLst>
            </c:dLbl>
            <c:dLbl>
              <c:idx val="2"/>
              <c:delete val="1"/>
              <c:extLst>
                <c:ext xmlns:c15="http://schemas.microsoft.com/office/drawing/2012/chart" uri="{CE6537A1-D6FC-4f65-9D91-7224C49458BB}"/>
                <c:ext xmlns:c16="http://schemas.microsoft.com/office/drawing/2014/chart" uri="{C3380CC4-5D6E-409C-BE32-E72D297353CC}">
                  <c16:uniqueId val="{00000005-EC2C-4475-9A8D-3FA67973AC2B}"/>
                </c:ext>
              </c:extLst>
            </c:dLbl>
            <c:dLbl>
              <c:idx val="3"/>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tx1"/>
                      </a:solidFill>
                      <a:latin typeface="+mn-lt"/>
                      <a:ea typeface="+mn-ea"/>
                      <a:cs typeface="+mn-cs"/>
                    </a:defRPr>
                  </a:pPr>
                  <a:endParaRPr lang="ja-JP"/>
                </a:p>
              </c:txPr>
              <c:dLblPos val="bestFit"/>
              <c:showLegendKey val="0"/>
              <c:showVal val="1"/>
              <c:showCatName val="0"/>
              <c:showSerName val="0"/>
              <c:showPercent val="0"/>
              <c:showBubbleSize val="0"/>
              <c:extLst>
                <c:ext xmlns:c16="http://schemas.microsoft.com/office/drawing/2014/chart" uri="{C3380CC4-5D6E-409C-BE32-E72D297353CC}">
                  <c16:uniqueId val="{00000007-EC2C-4475-9A8D-3FA67973AC2B}"/>
                </c:ext>
              </c:extLst>
            </c:dLbl>
            <c:dLbl>
              <c:idx val="4"/>
              <c:delete val="1"/>
              <c:extLst>
                <c:ext xmlns:c15="http://schemas.microsoft.com/office/drawing/2012/chart" uri="{CE6537A1-D6FC-4f65-9D91-7224C49458BB}"/>
                <c:ext xmlns:c16="http://schemas.microsoft.com/office/drawing/2014/chart" uri="{C3380CC4-5D6E-409C-BE32-E72D297353CC}">
                  <c16:uniqueId val="{00000009-EC2C-4475-9A8D-3FA67973AC2B}"/>
                </c:ext>
              </c:extLst>
            </c:dLbl>
            <c:spPr>
              <a:noFill/>
              <a:ln>
                <a:noFill/>
              </a:ln>
              <a:effectLst/>
            </c:spPr>
            <c:txPr>
              <a:bodyPr rot="0" spcFirstLastPara="1" vertOverflow="ellipsis" vert="horz" wrap="square" lIns="38100" tIns="19050" rIns="38100" bIns="19050" anchor="ctr" anchorCtr="1">
                <a:spAutoFit/>
              </a:bodyPr>
              <a:lstStyle/>
              <a:p>
                <a:pPr>
                  <a:defRPr lang="ja-JP" sz="2400" b="1" i="0" u="none" strike="noStrike" kern="1200" baseline="0">
                    <a:solidFill>
                      <a:schemeClr val="bg1"/>
                    </a:solidFill>
                    <a:latin typeface="+mn-lt"/>
                    <a:ea typeface="+mn-ea"/>
                    <a:cs typeface="+mn-cs"/>
                  </a:defRPr>
                </a:pPr>
                <a:endParaRPr lang="ja-JP"/>
              </a:p>
            </c:txPr>
            <c:dLblPos val="bestFit"/>
            <c:showLegendKey val="0"/>
            <c:showVal val="1"/>
            <c:showCatName val="0"/>
            <c:showSerName val="0"/>
            <c:showPercent val="0"/>
            <c:showBubbleSize val="0"/>
            <c:showLeaderLines val="1"/>
            <c:leaderLines>
              <c:spPr>
                <a:ln w="38100"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5人以上できた</c:v>
                </c:pt>
                <c:pt idx="1">
                  <c:v>2人～4人できた</c:v>
                </c:pt>
                <c:pt idx="2">
                  <c:v>1人できた</c:v>
                </c:pt>
                <c:pt idx="3">
                  <c:v>全くできなかった</c:v>
                </c:pt>
                <c:pt idx="4">
                  <c:v>受講していない</c:v>
                </c:pt>
              </c:strCache>
            </c:strRef>
          </c:cat>
          <c:val>
            <c:numRef>
              <c:f>Sheet1!$B$2:$B$6</c:f>
              <c:numCache>
                <c:formatCode>0%</c:formatCode>
                <c:ptCount val="5"/>
                <c:pt idx="0">
                  <c:v>0.37</c:v>
                </c:pt>
                <c:pt idx="1">
                  <c:v>0.48</c:v>
                </c:pt>
                <c:pt idx="2">
                  <c:v>0.09</c:v>
                </c:pt>
                <c:pt idx="3">
                  <c:v>0.05</c:v>
                </c:pt>
                <c:pt idx="4">
                  <c:v>0.01</c:v>
                </c:pt>
              </c:numCache>
            </c:numRef>
          </c:val>
          <c:extLst>
            <c:ext xmlns:c16="http://schemas.microsoft.com/office/drawing/2014/chart" uri="{C3380CC4-5D6E-409C-BE32-E72D297353CC}">
              <c16:uniqueId val="{0000000A-EC2C-4475-9A8D-3FA67973AC2B}"/>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52564249090086201"/>
          <c:y val="0.24877815116935234"/>
          <c:w val="0.45233083571002664"/>
          <c:h val="0.67451023579146629"/>
        </c:manualLayout>
      </c:layout>
      <c:overlay val="0"/>
      <c:spPr>
        <a:noFill/>
        <a:ln>
          <a:noFill/>
        </a:ln>
        <a:effectLst/>
      </c:spPr>
      <c:txPr>
        <a:bodyPr rot="0" spcFirstLastPara="1" vertOverflow="ellipsis" vert="horz" wrap="square" anchor="ctr" anchorCtr="1"/>
        <a:lstStyle/>
        <a:p>
          <a:pPr>
            <a:defRPr lang="ja-JP" sz="1050" b="0" i="0" u="none" strike="noStrike" kern="1200" baseline="0">
              <a:solidFill>
                <a:schemeClr val="tx1"/>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pivotSource>
    <c:name>[Microsoft PowerPoint 内のグラフ]Sheet1!ピボットテーブル1</c:name>
    <c:fmtId val="-1"/>
  </c:pivotSource>
  <c:chart>
    <c:autoTitleDeleted val="1"/>
    <c:pivotFmts>
      <c:pivotFmt>
        <c:idx val="0"/>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6"/>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7"/>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8"/>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9"/>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3"/>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4"/>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5"/>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6"/>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7"/>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8"/>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9"/>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3"/>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4"/>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5"/>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6"/>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7"/>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8"/>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9"/>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3"/>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4"/>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5"/>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6"/>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7"/>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8"/>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9"/>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3"/>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4"/>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5"/>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6"/>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7"/>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8"/>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9"/>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3"/>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4"/>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5"/>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6"/>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7"/>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8"/>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9"/>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6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6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w="19050">
            <a:solidFill>
              <a:schemeClr val="lt1"/>
            </a:solidFill>
          </a:ln>
          <a:effectLst/>
        </c:spPr>
      </c:pivotFmt>
      <c:pivotFmt>
        <c:idx val="67"/>
        <c:spPr>
          <a:solidFill>
            <a:schemeClr val="accent1"/>
          </a:solidFill>
          <a:ln w="19050">
            <a:solidFill>
              <a:schemeClr val="lt1"/>
            </a:solidFill>
          </a:ln>
          <a:effectLst/>
        </c:spPr>
      </c:pivotFmt>
      <c:pivotFmt>
        <c:idx val="68"/>
        <c:spPr>
          <a:solidFill>
            <a:schemeClr val="accent1"/>
          </a:solidFill>
          <a:ln w="19050">
            <a:solidFill>
              <a:schemeClr val="lt1"/>
            </a:solidFill>
          </a:ln>
          <a:effectLst/>
        </c:spPr>
      </c:pivotFmt>
      <c:pivotFmt>
        <c:idx val="69"/>
        <c:spPr>
          <a:solidFill>
            <a:schemeClr val="accent1"/>
          </a:solidFill>
          <a:ln w="19050">
            <a:solidFill>
              <a:schemeClr val="lt1"/>
            </a:solidFill>
          </a:ln>
          <a:effectLst/>
        </c:spPr>
      </c:pivotFmt>
      <c:pivotFmt>
        <c:idx val="70"/>
        <c:spPr>
          <a:solidFill>
            <a:schemeClr val="accent1"/>
          </a:solidFill>
          <a:ln w="19050">
            <a:solidFill>
              <a:schemeClr val="lt1"/>
            </a:solidFill>
          </a:ln>
          <a:effectLst/>
        </c:spPr>
      </c:pivotFmt>
      <c:pivotFmt>
        <c:idx val="71"/>
        <c:spPr>
          <a:solidFill>
            <a:schemeClr val="accent1"/>
          </a:solidFill>
          <a:ln w="19050">
            <a:solidFill>
              <a:schemeClr val="lt1"/>
            </a:solidFill>
          </a:ln>
          <a:effectLst/>
        </c:spPr>
      </c:pivotFmt>
      <c:pivotFmt>
        <c:idx val="72"/>
        <c:spPr>
          <a:solidFill>
            <a:schemeClr val="accent1"/>
          </a:solidFill>
          <a:ln w="19050">
            <a:solidFill>
              <a:schemeClr val="lt1"/>
            </a:solidFill>
          </a:ln>
          <a:effectLst/>
        </c:spPr>
      </c:pivotFmt>
      <c:pivotFmt>
        <c:idx val="73"/>
        <c:spPr>
          <a:solidFill>
            <a:schemeClr val="accent1"/>
          </a:solidFill>
          <a:ln w="19050">
            <a:solidFill>
              <a:schemeClr val="lt1"/>
            </a:solidFill>
          </a:ln>
          <a:effectLst/>
        </c:spPr>
      </c:pivotFmt>
      <c:pivotFmt>
        <c:idx val="74"/>
        <c:spPr>
          <a:solidFill>
            <a:schemeClr val="accent1"/>
          </a:solidFill>
          <a:ln w="19050">
            <a:solidFill>
              <a:schemeClr val="lt1"/>
            </a:solidFill>
          </a:ln>
          <a:effectLst/>
        </c:spPr>
      </c:pivotFmt>
      <c:pivotFmt>
        <c:idx val="75"/>
        <c:spPr>
          <a:solidFill>
            <a:schemeClr val="accent1"/>
          </a:solidFill>
          <a:ln w="19050">
            <a:solidFill>
              <a:schemeClr val="lt1"/>
            </a:solidFill>
          </a:ln>
          <a:effectLst/>
        </c:spPr>
      </c:pivotFmt>
      <c:pivotFmt>
        <c:idx val="76"/>
        <c:spPr>
          <a:solidFill>
            <a:schemeClr val="accent1"/>
          </a:solidFill>
          <a:ln w="19050">
            <a:solidFill>
              <a:schemeClr val="lt1"/>
            </a:solidFill>
          </a:ln>
          <a:effectLst/>
        </c:spPr>
      </c:pivotFmt>
      <c:pivotFmt>
        <c:idx val="77"/>
        <c:spPr>
          <a:solidFill>
            <a:schemeClr val="accent1"/>
          </a:solidFill>
          <a:ln w="19050">
            <a:solidFill>
              <a:schemeClr val="lt1"/>
            </a:solidFill>
          </a:ln>
          <a:effectLst/>
        </c:spPr>
      </c:pivotFmt>
      <c:pivotFmt>
        <c:idx val="78"/>
        <c:spPr>
          <a:solidFill>
            <a:schemeClr val="accent1"/>
          </a:solidFill>
          <a:ln w="19050">
            <a:solidFill>
              <a:schemeClr val="lt1"/>
            </a:solidFill>
          </a:ln>
          <a:effectLst/>
        </c:spPr>
      </c:pivotFmt>
      <c:pivotFmt>
        <c:idx val="79"/>
        <c:spPr>
          <a:solidFill>
            <a:schemeClr val="accent1"/>
          </a:solidFill>
          <a:ln w="19050">
            <a:solidFill>
              <a:schemeClr val="lt1"/>
            </a:solidFill>
          </a:ln>
          <a:effectLst/>
        </c:spPr>
      </c:pivotFmt>
      <c:pivotFmt>
        <c:idx val="80"/>
        <c:spPr>
          <a:solidFill>
            <a:schemeClr val="accent1"/>
          </a:solidFill>
          <a:ln w="19050">
            <a:solidFill>
              <a:schemeClr val="lt1"/>
            </a:solidFill>
          </a:ln>
          <a:effectLst/>
        </c:spPr>
      </c:pivotFmt>
      <c:pivotFmt>
        <c:idx val="81"/>
        <c:spPr>
          <a:solidFill>
            <a:schemeClr val="accent1"/>
          </a:solidFill>
          <a:ln w="19050">
            <a:solidFill>
              <a:schemeClr val="lt1"/>
            </a:solidFill>
          </a:ln>
          <a:effectLst/>
        </c:spPr>
      </c:pivotFmt>
      <c:pivotFmt>
        <c:idx val="82"/>
        <c:spPr>
          <a:solidFill>
            <a:schemeClr val="accent1"/>
          </a:solidFill>
          <a:ln w="19050">
            <a:solidFill>
              <a:schemeClr val="lt1"/>
            </a:solidFill>
          </a:ln>
          <a:effectLst/>
        </c:spPr>
      </c:pivotFmt>
      <c:pivotFmt>
        <c:idx val="83"/>
        <c:spPr>
          <a:solidFill>
            <a:schemeClr val="accent1"/>
          </a:solidFill>
          <a:ln w="19050">
            <a:solidFill>
              <a:schemeClr val="lt1"/>
            </a:solidFill>
          </a:ln>
          <a:effectLst/>
        </c:spPr>
      </c:pivotFmt>
      <c:pivotFmt>
        <c:idx val="84"/>
        <c:spPr>
          <a:solidFill>
            <a:schemeClr val="accent1"/>
          </a:solidFill>
          <a:ln w="19050">
            <a:solidFill>
              <a:schemeClr val="lt1"/>
            </a:solidFill>
          </a:ln>
          <a:effectLst/>
        </c:spPr>
      </c:pivotFmt>
      <c:pivotFmt>
        <c:idx val="85"/>
        <c:spPr>
          <a:solidFill>
            <a:schemeClr val="accent1"/>
          </a:solidFill>
          <a:ln w="19050">
            <a:solidFill>
              <a:schemeClr val="lt1"/>
            </a:solidFill>
          </a:ln>
          <a:effectLst/>
        </c:spPr>
      </c:pivotFmt>
      <c:pivotFmt>
        <c:idx val="86"/>
        <c:spPr>
          <a:solidFill>
            <a:schemeClr val="accent1"/>
          </a:solidFill>
          <a:ln w="19050">
            <a:solidFill>
              <a:schemeClr val="lt1"/>
            </a:solidFill>
          </a:ln>
          <a:effectLst/>
        </c:spPr>
      </c:pivotFmt>
      <c:pivotFmt>
        <c:idx val="87"/>
        <c:spPr>
          <a:solidFill>
            <a:schemeClr val="accent1"/>
          </a:solidFill>
          <a:ln w="19050">
            <a:solidFill>
              <a:schemeClr val="lt1"/>
            </a:solidFill>
          </a:ln>
          <a:effectLst/>
        </c:spPr>
      </c:pivotFmt>
      <c:pivotFmt>
        <c:idx val="88"/>
        <c:spPr>
          <a:solidFill>
            <a:schemeClr val="accent1"/>
          </a:solidFill>
          <a:ln w="19050">
            <a:solidFill>
              <a:schemeClr val="lt1"/>
            </a:solidFill>
          </a:ln>
          <a:effectLst/>
        </c:spPr>
      </c:pivotFmt>
      <c:pivotFmt>
        <c:idx val="89"/>
        <c:spPr>
          <a:solidFill>
            <a:schemeClr val="accent1"/>
          </a:solidFill>
          <a:ln w="19050">
            <a:solidFill>
              <a:schemeClr val="lt1"/>
            </a:solidFill>
          </a:ln>
          <a:effectLst/>
        </c:spPr>
      </c:pivotFmt>
      <c:pivotFmt>
        <c:idx val="90"/>
        <c:spPr>
          <a:solidFill>
            <a:schemeClr val="accent1"/>
          </a:solidFill>
          <a:ln w="19050">
            <a:solidFill>
              <a:schemeClr val="lt1"/>
            </a:solidFill>
          </a:ln>
          <a:effectLst/>
        </c:spPr>
      </c:pivotFmt>
      <c:pivotFmt>
        <c:idx val="91"/>
        <c:spPr>
          <a:solidFill>
            <a:schemeClr val="accent1"/>
          </a:solidFill>
          <a:ln w="19050">
            <a:solidFill>
              <a:schemeClr val="lt1"/>
            </a:solidFill>
          </a:ln>
          <a:effectLst/>
        </c:spPr>
      </c:pivotFmt>
      <c:pivotFmt>
        <c:idx val="92"/>
        <c:spPr>
          <a:solidFill>
            <a:schemeClr val="accent1"/>
          </a:solidFill>
          <a:ln w="19050">
            <a:solidFill>
              <a:schemeClr val="lt1"/>
            </a:solidFill>
          </a:ln>
          <a:effectLst/>
        </c:spPr>
      </c:pivotFmt>
      <c:pivotFmt>
        <c:idx val="93"/>
        <c:spPr>
          <a:solidFill>
            <a:schemeClr val="accent1"/>
          </a:solidFill>
          <a:ln w="19050">
            <a:solidFill>
              <a:schemeClr val="lt1"/>
            </a:solidFill>
          </a:ln>
          <a:effectLst/>
        </c:spPr>
      </c:pivotFmt>
      <c:pivotFmt>
        <c:idx val="94"/>
        <c:spPr>
          <a:solidFill>
            <a:schemeClr val="accent1"/>
          </a:solidFill>
          <a:ln w="19050">
            <a:solidFill>
              <a:schemeClr val="lt1"/>
            </a:solidFill>
          </a:ln>
          <a:effectLst/>
        </c:spPr>
      </c:pivotFmt>
      <c:pivotFmt>
        <c:idx val="95"/>
        <c:spPr>
          <a:solidFill>
            <a:schemeClr val="accent1"/>
          </a:solidFill>
          <a:ln w="19050">
            <a:solidFill>
              <a:schemeClr val="lt1"/>
            </a:solidFill>
          </a:ln>
          <a:effectLst/>
        </c:spPr>
      </c:pivotFmt>
      <c:pivotFmt>
        <c:idx val="96"/>
        <c:spPr>
          <a:solidFill>
            <a:schemeClr val="accent1"/>
          </a:solidFill>
          <a:ln w="19050">
            <a:solidFill>
              <a:schemeClr val="lt1"/>
            </a:solidFill>
          </a:ln>
          <a:effectLst/>
        </c:spPr>
      </c:pivotFmt>
      <c:pivotFmt>
        <c:idx val="97"/>
        <c:spPr>
          <a:solidFill>
            <a:schemeClr val="accent1"/>
          </a:solidFill>
          <a:ln w="19050">
            <a:solidFill>
              <a:schemeClr val="lt1"/>
            </a:solidFill>
          </a:ln>
          <a:effectLst/>
        </c:spPr>
      </c:pivotFmt>
      <c:pivotFmt>
        <c:idx val="98"/>
        <c:spPr>
          <a:solidFill>
            <a:schemeClr val="accent1"/>
          </a:solidFill>
          <a:ln w="19050">
            <a:solidFill>
              <a:schemeClr val="lt1"/>
            </a:solidFill>
          </a:ln>
          <a:effectLst/>
        </c:spPr>
      </c:pivotFmt>
      <c:pivotFmt>
        <c:idx val="99"/>
        <c:spPr>
          <a:solidFill>
            <a:schemeClr val="accent1"/>
          </a:solidFill>
          <a:ln w="19050">
            <a:solidFill>
              <a:schemeClr val="lt1"/>
            </a:solidFill>
          </a:ln>
          <a:effectLst/>
        </c:spPr>
      </c:pivotFmt>
      <c:pivotFmt>
        <c:idx val="100"/>
        <c:spPr>
          <a:solidFill>
            <a:schemeClr val="accent1"/>
          </a:solidFill>
          <a:ln w="19050">
            <a:solidFill>
              <a:schemeClr val="lt1"/>
            </a:solidFill>
          </a:ln>
          <a:effectLst/>
        </c:spPr>
      </c:pivotFmt>
      <c:pivotFmt>
        <c:idx val="101"/>
        <c:spPr>
          <a:solidFill>
            <a:schemeClr val="accent1"/>
          </a:solidFill>
          <a:ln w="19050">
            <a:solidFill>
              <a:schemeClr val="lt1"/>
            </a:solidFill>
          </a:ln>
          <a:effectLst/>
        </c:spPr>
      </c:pivotFmt>
      <c:pivotFmt>
        <c:idx val="102"/>
        <c:spPr>
          <a:solidFill>
            <a:schemeClr val="accent1"/>
          </a:solidFill>
          <a:ln w="19050">
            <a:solidFill>
              <a:schemeClr val="lt1"/>
            </a:solidFill>
          </a:ln>
          <a:effectLst/>
        </c:spPr>
      </c:pivotFmt>
      <c:pivotFmt>
        <c:idx val="103"/>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04"/>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05"/>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06"/>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07"/>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08"/>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09"/>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0"/>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1"/>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2"/>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3"/>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4"/>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5"/>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6"/>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7"/>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8"/>
        <c:spPr>
          <a:solidFill>
            <a:schemeClr val="accent1"/>
          </a:solidFill>
          <a:ln w="19050">
            <a:solidFill>
              <a:schemeClr val="lt1"/>
            </a:solidFill>
          </a:ln>
          <a:effectLst/>
        </c:spPr>
      </c:pivotFmt>
      <c:pivotFmt>
        <c:idx val="119"/>
        <c:spPr>
          <a:solidFill>
            <a:schemeClr val="accent1"/>
          </a:solidFill>
          <a:ln w="19050">
            <a:solidFill>
              <a:schemeClr val="lt1"/>
            </a:solidFill>
          </a:ln>
          <a:effectLst/>
        </c:spPr>
      </c:pivotFmt>
      <c:pivotFmt>
        <c:idx val="120"/>
        <c:spPr>
          <a:solidFill>
            <a:schemeClr val="accent1"/>
          </a:solidFill>
          <a:ln w="19050">
            <a:solidFill>
              <a:schemeClr val="lt1"/>
            </a:solidFill>
          </a:ln>
          <a:effectLst/>
        </c:spPr>
      </c:pivotFmt>
      <c:pivotFmt>
        <c:idx val="121"/>
        <c:spPr>
          <a:solidFill>
            <a:schemeClr val="accent1"/>
          </a:solidFill>
          <a:ln w="19050">
            <a:solidFill>
              <a:schemeClr val="lt1"/>
            </a:solidFill>
          </a:ln>
          <a:effectLst/>
        </c:spPr>
      </c:pivotFmt>
      <c:pivotFmt>
        <c:idx val="122"/>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23"/>
        <c:spPr>
          <a:solidFill>
            <a:schemeClr val="accent1"/>
          </a:solidFill>
          <a:ln w="19050">
            <a:solidFill>
              <a:schemeClr val="lt1"/>
            </a:solidFill>
          </a:ln>
          <a:effectLst/>
        </c:spPr>
      </c:pivotFmt>
      <c:pivotFmt>
        <c:idx val="124"/>
        <c:spPr>
          <a:solidFill>
            <a:schemeClr val="accent1"/>
          </a:solidFill>
          <a:ln w="19050">
            <a:solidFill>
              <a:schemeClr val="lt1"/>
            </a:solidFill>
          </a:ln>
          <a:effectLst/>
        </c:spPr>
      </c:pivotFmt>
      <c:pivotFmt>
        <c:idx val="125"/>
        <c:spPr>
          <a:solidFill>
            <a:schemeClr val="accent1"/>
          </a:solidFill>
          <a:ln w="19050">
            <a:solidFill>
              <a:schemeClr val="lt1"/>
            </a:solidFill>
          </a:ln>
          <a:effectLst/>
        </c:spPr>
      </c:pivotFmt>
      <c:pivotFmt>
        <c:idx val="126"/>
        <c:spPr>
          <a:solidFill>
            <a:schemeClr val="accent1"/>
          </a:solidFill>
          <a:ln w="19050">
            <a:solidFill>
              <a:schemeClr val="lt1"/>
            </a:solidFill>
          </a:ln>
          <a:effectLst/>
        </c:spPr>
      </c:pivotFmt>
      <c:pivotFmt>
        <c:idx val="127"/>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28"/>
        <c:spPr>
          <a:solidFill>
            <a:schemeClr val="accent1"/>
          </a:solidFill>
          <a:ln w="19050">
            <a:solidFill>
              <a:schemeClr val="lt1"/>
            </a:solidFill>
          </a:ln>
          <a:effectLst/>
        </c:spPr>
      </c:pivotFmt>
      <c:pivotFmt>
        <c:idx val="129"/>
        <c:spPr>
          <a:solidFill>
            <a:schemeClr val="accent1"/>
          </a:solidFill>
          <a:ln w="19050">
            <a:solidFill>
              <a:schemeClr val="lt1"/>
            </a:solidFill>
          </a:ln>
          <a:effectLst/>
        </c:spPr>
      </c:pivotFmt>
      <c:pivotFmt>
        <c:idx val="130"/>
        <c:spPr>
          <a:solidFill>
            <a:schemeClr val="accent1"/>
          </a:solidFill>
          <a:ln w="19050">
            <a:solidFill>
              <a:schemeClr val="lt1"/>
            </a:solidFill>
          </a:ln>
          <a:effectLst/>
        </c:spPr>
      </c:pivotFmt>
      <c:pivotFmt>
        <c:idx val="131"/>
        <c:spPr>
          <a:solidFill>
            <a:schemeClr val="accent1"/>
          </a:solidFill>
          <a:ln w="19050">
            <a:solidFill>
              <a:schemeClr val="lt1"/>
            </a:solidFill>
          </a:ln>
          <a:effectLst/>
        </c:spPr>
      </c:pivotFmt>
    </c:pivotFmts>
    <c:plotArea>
      <c:layout/>
      <c:pieChart>
        <c:varyColors val="1"/>
        <c:ser>
          <c:idx val="0"/>
          <c:order val="0"/>
          <c:tx>
            <c:strRef>
              <c:f>Sheet1!$B$3</c:f>
              <c:strCache>
                <c:ptCount val="1"/>
                <c:pt idx="0">
                  <c:v>集計</c:v>
                </c:pt>
              </c:strCache>
            </c:strRef>
          </c:tx>
          <c:explosion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DCD-4504-A2DC-7DFBA7EC12F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DCD-4504-A2DC-7DFBA7EC12F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DCD-4504-A2DC-7DFBA7EC12F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DCD-4504-A2DC-7DFBA7EC12F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DCD-4504-A2DC-7DFBA7EC12F4}"/>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DCD-4504-A2DC-7DFBA7EC12F4}"/>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EDCD-4504-A2DC-7DFBA7EC12F4}"/>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EDCD-4504-A2DC-7DFBA7EC12F4}"/>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EDCD-4504-A2DC-7DFBA7EC12F4}"/>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EDCD-4504-A2DC-7DFBA7EC12F4}"/>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EDCD-4504-A2DC-7DFBA7EC12F4}"/>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EDCD-4504-A2DC-7DFBA7EC12F4}"/>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EDCD-4504-A2DC-7DFBA7EC12F4}"/>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EDCD-4504-A2DC-7DFBA7EC12F4}"/>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EDCD-4504-A2DC-7DFBA7EC12F4}"/>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1F-EDCD-4504-A2DC-7DFBA7EC12F4}"/>
              </c:ext>
            </c:extLst>
          </c:dPt>
          <c:dPt>
            <c:idx val="16"/>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21-EDCD-4504-A2DC-7DFBA7EC12F4}"/>
              </c:ext>
            </c:extLst>
          </c:dPt>
          <c:dPt>
            <c:idx val="17"/>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23-EDCD-4504-A2DC-7DFBA7EC12F4}"/>
              </c:ext>
            </c:extLst>
          </c:dPt>
          <c:dPt>
            <c:idx val="18"/>
            <c:bubble3D val="0"/>
            <c:spPr>
              <a:solidFill>
                <a:schemeClr val="accent1">
                  <a:lumMod val="80000"/>
                </a:schemeClr>
              </a:solidFill>
              <a:ln w="19050">
                <a:solidFill>
                  <a:schemeClr val="lt1"/>
                </a:solidFill>
              </a:ln>
              <a:effectLst/>
            </c:spPr>
            <c:extLst>
              <c:ext xmlns:c16="http://schemas.microsoft.com/office/drawing/2014/chart" uri="{C3380CC4-5D6E-409C-BE32-E72D297353CC}">
                <c16:uniqueId val="{00000025-EDCD-4504-A2DC-7DFBA7EC12F4}"/>
              </c:ext>
            </c:extLst>
          </c:dPt>
          <c:dPt>
            <c:idx val="19"/>
            <c:bubble3D val="0"/>
            <c:spPr>
              <a:solidFill>
                <a:schemeClr val="accent2">
                  <a:lumMod val="80000"/>
                </a:schemeClr>
              </a:solidFill>
              <a:ln w="19050">
                <a:solidFill>
                  <a:schemeClr val="lt1"/>
                </a:solidFill>
              </a:ln>
              <a:effectLst/>
            </c:spPr>
            <c:extLst>
              <c:ext xmlns:c16="http://schemas.microsoft.com/office/drawing/2014/chart" uri="{C3380CC4-5D6E-409C-BE32-E72D297353CC}">
                <c16:uniqueId val="{00000027-EDCD-4504-A2DC-7DFBA7EC12F4}"/>
              </c:ext>
            </c:extLst>
          </c:dPt>
          <c:dPt>
            <c:idx val="20"/>
            <c:bubble3D val="0"/>
            <c:spPr>
              <a:solidFill>
                <a:schemeClr val="accent3">
                  <a:lumMod val="80000"/>
                </a:schemeClr>
              </a:solidFill>
              <a:ln w="19050">
                <a:solidFill>
                  <a:schemeClr val="lt1"/>
                </a:solidFill>
              </a:ln>
              <a:effectLst/>
            </c:spPr>
            <c:extLst>
              <c:ext xmlns:c16="http://schemas.microsoft.com/office/drawing/2014/chart" uri="{C3380CC4-5D6E-409C-BE32-E72D297353CC}">
                <c16:uniqueId val="{00000029-EDCD-4504-A2DC-7DFBA7EC12F4}"/>
              </c:ext>
            </c:extLst>
          </c:dPt>
          <c:dPt>
            <c:idx val="21"/>
            <c:bubble3D val="0"/>
            <c:spPr>
              <a:solidFill>
                <a:schemeClr val="accent4">
                  <a:lumMod val="80000"/>
                </a:schemeClr>
              </a:solidFill>
              <a:ln w="19050">
                <a:solidFill>
                  <a:schemeClr val="lt1"/>
                </a:solidFill>
              </a:ln>
              <a:effectLst/>
            </c:spPr>
            <c:extLst>
              <c:ext xmlns:c16="http://schemas.microsoft.com/office/drawing/2014/chart" uri="{C3380CC4-5D6E-409C-BE32-E72D297353CC}">
                <c16:uniqueId val="{0000002B-EDCD-4504-A2DC-7DFBA7EC12F4}"/>
              </c:ext>
            </c:extLst>
          </c:dPt>
          <c:dPt>
            <c:idx val="22"/>
            <c:bubble3D val="0"/>
            <c:spPr>
              <a:solidFill>
                <a:schemeClr val="accent5">
                  <a:lumMod val="80000"/>
                </a:schemeClr>
              </a:solidFill>
              <a:ln w="19050">
                <a:solidFill>
                  <a:schemeClr val="lt1"/>
                </a:solidFill>
              </a:ln>
              <a:effectLst/>
            </c:spPr>
            <c:extLst>
              <c:ext xmlns:c16="http://schemas.microsoft.com/office/drawing/2014/chart" uri="{C3380CC4-5D6E-409C-BE32-E72D297353CC}">
                <c16:uniqueId val="{0000002D-EDCD-4504-A2DC-7DFBA7EC12F4}"/>
              </c:ext>
            </c:extLst>
          </c:dPt>
          <c:dPt>
            <c:idx val="23"/>
            <c:bubble3D val="0"/>
            <c:spPr>
              <a:solidFill>
                <a:schemeClr val="accent6">
                  <a:lumMod val="80000"/>
                </a:schemeClr>
              </a:solidFill>
              <a:ln w="19050">
                <a:solidFill>
                  <a:schemeClr val="lt1"/>
                </a:solidFill>
              </a:ln>
              <a:effectLst/>
            </c:spPr>
            <c:extLst>
              <c:ext xmlns:c16="http://schemas.microsoft.com/office/drawing/2014/chart" uri="{C3380CC4-5D6E-409C-BE32-E72D297353CC}">
                <c16:uniqueId val="{0000002F-EDCD-4504-A2DC-7DFBA7EC12F4}"/>
              </c:ext>
            </c:extLst>
          </c:dPt>
          <c:dPt>
            <c:idx val="24"/>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31-EDCD-4504-A2DC-7DFBA7EC12F4}"/>
              </c:ext>
            </c:extLst>
          </c:dPt>
          <c:dPt>
            <c:idx val="25"/>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33-EDCD-4504-A2DC-7DFBA7EC12F4}"/>
              </c:ext>
            </c:extLst>
          </c:dPt>
          <c:dPt>
            <c:idx val="26"/>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35-EDCD-4504-A2DC-7DFBA7EC12F4}"/>
              </c:ext>
            </c:extLst>
          </c:dPt>
          <c:dPt>
            <c:idx val="27"/>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37-EDCD-4504-A2DC-7DFBA7EC12F4}"/>
              </c:ext>
            </c:extLst>
          </c:dPt>
          <c:dPt>
            <c:idx val="28"/>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39-EDCD-4504-A2DC-7DFBA7EC12F4}"/>
              </c:ext>
            </c:extLst>
          </c:dPt>
          <c:dPt>
            <c:idx val="29"/>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3B-EDCD-4504-A2DC-7DFBA7EC12F4}"/>
              </c:ext>
            </c:extLst>
          </c:dPt>
          <c:dPt>
            <c:idx val="30"/>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3D-EDCD-4504-A2DC-7DFBA7EC12F4}"/>
              </c:ext>
            </c:extLst>
          </c:dPt>
          <c:dPt>
            <c:idx val="31"/>
            <c:bubble3D val="0"/>
            <c:spPr>
              <a:solidFill>
                <a:schemeClr val="accent2">
                  <a:lumMod val="50000"/>
                </a:schemeClr>
              </a:solidFill>
              <a:ln w="19050">
                <a:solidFill>
                  <a:schemeClr val="lt1"/>
                </a:solidFill>
              </a:ln>
              <a:effectLst/>
            </c:spPr>
            <c:extLst>
              <c:ext xmlns:c16="http://schemas.microsoft.com/office/drawing/2014/chart" uri="{C3380CC4-5D6E-409C-BE32-E72D297353CC}">
                <c16:uniqueId val="{0000003F-EDCD-4504-A2DC-7DFBA7EC12F4}"/>
              </c:ext>
            </c:extLst>
          </c:dPt>
          <c:dPt>
            <c:idx val="32"/>
            <c:bubble3D val="0"/>
            <c:spPr>
              <a:solidFill>
                <a:schemeClr val="accent3">
                  <a:lumMod val="50000"/>
                </a:schemeClr>
              </a:solidFill>
              <a:ln w="19050">
                <a:solidFill>
                  <a:schemeClr val="lt1"/>
                </a:solidFill>
              </a:ln>
              <a:effectLst/>
            </c:spPr>
            <c:extLst>
              <c:ext xmlns:c16="http://schemas.microsoft.com/office/drawing/2014/chart" uri="{C3380CC4-5D6E-409C-BE32-E72D297353CC}">
                <c16:uniqueId val="{00000041-EDCD-4504-A2DC-7DFBA7EC12F4}"/>
              </c:ext>
            </c:extLst>
          </c:dPt>
          <c:dPt>
            <c:idx val="33"/>
            <c:bubble3D val="0"/>
            <c:spPr>
              <a:solidFill>
                <a:schemeClr val="accent4">
                  <a:lumMod val="50000"/>
                </a:schemeClr>
              </a:solidFill>
              <a:ln w="19050">
                <a:solidFill>
                  <a:schemeClr val="lt1"/>
                </a:solidFill>
              </a:ln>
              <a:effectLst/>
            </c:spPr>
            <c:extLst>
              <c:ext xmlns:c16="http://schemas.microsoft.com/office/drawing/2014/chart" uri="{C3380CC4-5D6E-409C-BE32-E72D297353CC}">
                <c16:uniqueId val="{00000043-EDCD-4504-A2DC-7DFBA7EC12F4}"/>
              </c:ext>
            </c:extLst>
          </c:dPt>
          <c:dPt>
            <c:idx val="34"/>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45-EDCD-4504-A2DC-7DFBA7EC12F4}"/>
              </c:ext>
            </c:extLst>
          </c:dPt>
          <c:dPt>
            <c:idx val="35"/>
            <c:bubble3D val="0"/>
            <c:spPr>
              <a:solidFill>
                <a:schemeClr val="accent6">
                  <a:lumMod val="50000"/>
                </a:schemeClr>
              </a:solidFill>
              <a:ln w="19050">
                <a:solidFill>
                  <a:schemeClr val="lt1"/>
                </a:solidFill>
              </a:ln>
              <a:effectLst/>
            </c:spPr>
            <c:extLst>
              <c:ext xmlns:c16="http://schemas.microsoft.com/office/drawing/2014/chart" uri="{C3380CC4-5D6E-409C-BE32-E72D297353CC}">
                <c16:uniqueId val="{00000047-EDCD-4504-A2DC-7DFBA7EC12F4}"/>
              </c:ext>
            </c:extLst>
          </c:dPt>
          <c:dPt>
            <c:idx val="36"/>
            <c:bubble3D val="0"/>
            <c:spPr>
              <a:solidFill>
                <a:schemeClr val="accent1">
                  <a:lumMod val="70000"/>
                  <a:lumOff val="30000"/>
                </a:schemeClr>
              </a:solidFill>
              <a:ln w="19050">
                <a:solidFill>
                  <a:schemeClr val="lt1"/>
                </a:solidFill>
              </a:ln>
              <a:effectLst/>
            </c:spPr>
            <c:extLst>
              <c:ext xmlns:c16="http://schemas.microsoft.com/office/drawing/2014/chart" uri="{C3380CC4-5D6E-409C-BE32-E72D297353CC}">
                <c16:uniqueId val="{00000049-EDCD-4504-A2DC-7DFBA7EC12F4}"/>
              </c:ext>
            </c:extLst>
          </c:dPt>
          <c:dLbls>
            <c:dLbl>
              <c:idx val="0"/>
              <c:layout>
                <c:manualLayout>
                  <c:x val="0.11327512249545865"/>
                  <c:y val="5.0730248460260675E-2"/>
                </c:manualLayout>
              </c:layout>
              <c:spPr>
                <a:xfrm>
                  <a:off x="4164215" y="218176"/>
                  <a:ext cx="1394987" cy="796177"/>
                </a:xfrm>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noAutofit/>
                </a:bodyPr>
                <a:lstStyle/>
                <a:p>
                  <a:pPr>
                    <a:defRPr lang="ja-JP" sz="1800" b="0" i="0" u="none" strike="noStrike" kern="1200" baseline="0">
                      <a:solidFill>
                        <a:schemeClr val="dk1">
                          <a:lumMod val="65000"/>
                          <a:lumOff val="3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99028"/>
                        <a:gd name="adj2" fmla="val 42782"/>
                      </a:avLst>
                    </a:prstGeom>
                    <a:noFill/>
                    <a:ln>
                      <a:noFill/>
                    </a:ln>
                  </c15:spPr>
                  <c15:layout>
                    <c:manualLayout>
                      <c:w val="0.24633970484541121"/>
                      <c:h val="0.18512609958128018"/>
                    </c:manualLayout>
                  </c15:layout>
                </c:ext>
                <c:ext xmlns:c16="http://schemas.microsoft.com/office/drawing/2014/chart" uri="{C3380CC4-5D6E-409C-BE32-E72D297353CC}">
                  <c16:uniqueId val="{00000001-EDCD-4504-A2DC-7DFBA7EC12F4}"/>
                </c:ext>
              </c:extLst>
            </c:dLbl>
            <c:dLbl>
              <c:idx val="1"/>
              <c:layout>
                <c:manualLayout>
                  <c:x val="-9.678849726719506E-4"/>
                  <c:y val="6.5039453785498594E-2"/>
                </c:manualLayout>
              </c:layout>
              <c:spPr>
                <a:xfrm>
                  <a:off x="3888248" y="1965212"/>
                  <a:ext cx="1769133" cy="849746"/>
                </a:xfrm>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noAutofit/>
                </a:bodyPr>
                <a:lstStyle/>
                <a:p>
                  <a:pPr>
                    <a:defRPr lang="ja-JP" sz="1800" b="0" i="0" u="none" strike="noStrike" kern="1200" baseline="0">
                      <a:solidFill>
                        <a:schemeClr val="dk1">
                          <a:lumMod val="65000"/>
                          <a:lumOff val="3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72622"/>
                        <a:gd name="adj2" fmla="val -4143"/>
                      </a:avLst>
                    </a:prstGeom>
                    <a:noFill/>
                    <a:ln>
                      <a:noFill/>
                    </a:ln>
                  </c15:spPr>
                  <c15:layout>
                    <c:manualLayout>
                      <c:w val="0.31240964155410433"/>
                      <c:h val="0.19758189776242538"/>
                    </c:manualLayout>
                  </c15:layout>
                </c:ext>
                <c:ext xmlns:c16="http://schemas.microsoft.com/office/drawing/2014/chart" uri="{C3380CC4-5D6E-409C-BE32-E72D297353CC}">
                  <c16:uniqueId val="{00000003-EDCD-4504-A2DC-7DFBA7EC12F4}"/>
                </c:ext>
              </c:extLst>
            </c:dLbl>
            <c:dLbl>
              <c:idx val="2"/>
              <c:layout>
                <c:manualLayout>
                  <c:x val="-0.19776321623885304"/>
                  <c:y val="-3.1697889287581077E-2"/>
                </c:manualLayout>
              </c:layout>
              <c:spPr>
                <a:xfrm>
                  <a:off x="222555" y="3380926"/>
                  <a:ext cx="1704434" cy="783477"/>
                </a:xfrm>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noAutofit/>
                </a:bodyPr>
                <a:lstStyle/>
                <a:p>
                  <a:pPr>
                    <a:defRPr lang="ja-JP" sz="1800" b="0" i="0" u="none" strike="noStrike" kern="1200" baseline="0">
                      <a:solidFill>
                        <a:schemeClr val="dk1">
                          <a:lumMod val="65000"/>
                          <a:lumOff val="3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47034"/>
                        <a:gd name="adj2" fmla="val -86576"/>
                      </a:avLst>
                    </a:prstGeom>
                    <a:noFill/>
                    <a:ln>
                      <a:noFill/>
                    </a:ln>
                  </c15:spPr>
                  <c15:layout>
                    <c:manualLayout>
                      <c:w val="0.30098450200896615"/>
                      <c:h val="0.1821731111569948"/>
                    </c:manualLayout>
                  </c15:layout>
                </c:ext>
                <c:ext xmlns:c16="http://schemas.microsoft.com/office/drawing/2014/chart" uri="{C3380CC4-5D6E-409C-BE32-E72D297353CC}">
                  <c16:uniqueId val="{00000005-EDCD-4504-A2DC-7DFBA7EC12F4}"/>
                </c:ext>
              </c:extLst>
            </c:dLbl>
            <c:dLbl>
              <c:idx val="3"/>
              <c:layout>
                <c:manualLayout>
                  <c:x val="8.0264455175090926E-2"/>
                  <c:y val="-9.1167842463480489E-2"/>
                </c:manualLayout>
              </c:layout>
              <c:spPr>
                <a:xfrm>
                  <a:off x="117976" y="208477"/>
                  <a:ext cx="1340578" cy="661836"/>
                </a:xfrm>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noAutofit/>
                </a:bodyPr>
                <a:lstStyle/>
                <a:p>
                  <a:pPr>
                    <a:defRPr lang="ja-JP" sz="1800" b="0" i="0" u="none" strike="noStrike" kern="1200" baseline="0">
                      <a:solidFill>
                        <a:schemeClr val="dk1">
                          <a:lumMod val="65000"/>
                          <a:lumOff val="3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44671"/>
                        <a:gd name="adj2" fmla="val 111762"/>
                      </a:avLst>
                    </a:prstGeom>
                    <a:noFill/>
                    <a:ln>
                      <a:noFill/>
                    </a:ln>
                  </c15:spPr>
                  <c15:layout>
                    <c:manualLayout>
                      <c:w val="0.25691580389636826"/>
                      <c:h val="0.1952311329616753"/>
                    </c:manualLayout>
                  </c15:layout>
                </c:ext>
                <c:ext xmlns:c16="http://schemas.microsoft.com/office/drawing/2014/chart" uri="{C3380CC4-5D6E-409C-BE32-E72D297353CC}">
                  <c16:uniqueId val="{00000007-EDCD-4504-A2DC-7DFBA7EC12F4}"/>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lang="ja-JP" sz="1800" b="0" i="0" u="none" strike="noStrike" kern="1200" baseline="0">
                    <a:solidFill>
                      <a:schemeClr val="dk1">
                        <a:lumMod val="65000"/>
                        <a:lumOff val="35000"/>
                      </a:schemeClr>
                    </a:solidFill>
                    <a:latin typeface="+mn-lt"/>
                    <a:ea typeface="+mn-ea"/>
                    <a:cs typeface="+mn-cs"/>
                  </a:defRPr>
                </a:pPr>
                <a:endParaRPr lang="ja-JP"/>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Sheet1!$A$4:$A$8</c:f>
              <c:strCache>
                <c:ptCount val="4"/>
                <c:pt idx="0">
                  <c:v>1．よくある</c:v>
                </c:pt>
                <c:pt idx="1">
                  <c:v>2．たまにある</c:v>
                </c:pt>
                <c:pt idx="2">
                  <c:v>3．あまりない</c:v>
                </c:pt>
                <c:pt idx="3">
                  <c:v>4．全くない</c:v>
                </c:pt>
              </c:strCache>
            </c:strRef>
          </c:cat>
          <c:val>
            <c:numRef>
              <c:f>Sheet1!$B$4:$B$8</c:f>
              <c:numCache>
                <c:formatCode>General</c:formatCode>
                <c:ptCount val="4"/>
                <c:pt idx="0">
                  <c:v>53</c:v>
                </c:pt>
                <c:pt idx="1">
                  <c:v>111</c:v>
                </c:pt>
                <c:pt idx="2">
                  <c:v>131</c:v>
                </c:pt>
                <c:pt idx="3">
                  <c:v>144</c:v>
                </c:pt>
              </c:numCache>
            </c:numRef>
          </c:val>
          <c:extLst>
            <c:ext xmlns:c16="http://schemas.microsoft.com/office/drawing/2014/chart" uri="{C3380CC4-5D6E-409C-BE32-E72D297353CC}">
              <c16:uniqueId val="{0000004A-EDCD-4504-A2DC-7DFBA7EC12F4}"/>
            </c:ext>
          </c:extLst>
        </c:ser>
        <c:dLbls>
          <c:showLegendKey val="0"/>
          <c:showVal val="0"/>
          <c:showCatName val="0"/>
          <c:showSerName val="0"/>
          <c:showPercent val="0"/>
          <c:showBubbleSize val="0"/>
          <c:showLeaderLines val="0"/>
        </c:dLbls>
        <c:firstSliceAng val="0"/>
      </c:pieChart>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pivotSource>
    <c:name>[学生アンケート(最終).xlsx]Sheet1!ピボットテーブル1</c:name>
    <c:fmtId val="135"/>
  </c:pivotSource>
  <c:chart>
    <c:autoTitleDeleted val="1"/>
    <c:pivotFmts>
      <c:pivotFmt>
        <c:idx val="0"/>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6"/>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7"/>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8"/>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9"/>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3"/>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4"/>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5"/>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6"/>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7"/>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8"/>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9"/>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3"/>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4"/>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5"/>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6"/>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7"/>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8"/>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9"/>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3"/>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4"/>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5"/>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6"/>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7"/>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8"/>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9"/>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3"/>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4"/>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5"/>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6"/>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7"/>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8"/>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49"/>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3"/>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4"/>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5"/>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6"/>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7"/>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8"/>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9"/>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6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61"/>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w="19050">
            <a:solidFill>
              <a:schemeClr val="lt1"/>
            </a:solidFill>
          </a:ln>
          <a:effectLst/>
        </c:spPr>
      </c:pivotFmt>
      <c:pivotFmt>
        <c:idx val="67"/>
        <c:spPr>
          <a:solidFill>
            <a:schemeClr val="accent1"/>
          </a:solidFill>
          <a:ln w="19050">
            <a:solidFill>
              <a:schemeClr val="lt1"/>
            </a:solidFill>
          </a:ln>
          <a:effectLst/>
        </c:spPr>
      </c:pivotFmt>
      <c:pivotFmt>
        <c:idx val="68"/>
        <c:spPr>
          <a:solidFill>
            <a:schemeClr val="accent1"/>
          </a:solidFill>
          <a:ln w="19050">
            <a:solidFill>
              <a:schemeClr val="lt1"/>
            </a:solidFill>
          </a:ln>
          <a:effectLst/>
        </c:spPr>
      </c:pivotFmt>
      <c:pivotFmt>
        <c:idx val="69"/>
        <c:spPr>
          <a:solidFill>
            <a:schemeClr val="accent1"/>
          </a:solidFill>
          <a:ln w="19050">
            <a:solidFill>
              <a:schemeClr val="lt1"/>
            </a:solidFill>
          </a:ln>
          <a:effectLst/>
        </c:spPr>
      </c:pivotFmt>
      <c:pivotFmt>
        <c:idx val="70"/>
        <c:spPr>
          <a:solidFill>
            <a:schemeClr val="accent1"/>
          </a:solidFill>
          <a:ln w="19050">
            <a:solidFill>
              <a:schemeClr val="lt1"/>
            </a:solidFill>
          </a:ln>
          <a:effectLst/>
        </c:spPr>
      </c:pivotFmt>
      <c:pivotFmt>
        <c:idx val="71"/>
        <c:spPr>
          <a:solidFill>
            <a:schemeClr val="accent1"/>
          </a:solidFill>
          <a:ln w="19050">
            <a:solidFill>
              <a:schemeClr val="lt1"/>
            </a:solidFill>
          </a:ln>
          <a:effectLst/>
        </c:spPr>
      </c:pivotFmt>
      <c:pivotFmt>
        <c:idx val="72"/>
        <c:spPr>
          <a:solidFill>
            <a:schemeClr val="accent1"/>
          </a:solidFill>
          <a:ln w="19050">
            <a:solidFill>
              <a:schemeClr val="lt1"/>
            </a:solidFill>
          </a:ln>
          <a:effectLst/>
        </c:spPr>
      </c:pivotFmt>
      <c:pivotFmt>
        <c:idx val="73"/>
        <c:spPr>
          <a:solidFill>
            <a:schemeClr val="accent1"/>
          </a:solidFill>
          <a:ln w="19050">
            <a:solidFill>
              <a:schemeClr val="lt1"/>
            </a:solidFill>
          </a:ln>
          <a:effectLst/>
        </c:spPr>
      </c:pivotFmt>
      <c:pivotFmt>
        <c:idx val="74"/>
        <c:spPr>
          <a:solidFill>
            <a:schemeClr val="accent1"/>
          </a:solidFill>
          <a:ln w="19050">
            <a:solidFill>
              <a:schemeClr val="lt1"/>
            </a:solidFill>
          </a:ln>
          <a:effectLst/>
        </c:spPr>
      </c:pivotFmt>
      <c:pivotFmt>
        <c:idx val="75"/>
        <c:spPr>
          <a:solidFill>
            <a:schemeClr val="accent1"/>
          </a:solidFill>
          <a:ln w="19050">
            <a:solidFill>
              <a:schemeClr val="lt1"/>
            </a:solidFill>
          </a:ln>
          <a:effectLst/>
        </c:spPr>
      </c:pivotFmt>
      <c:pivotFmt>
        <c:idx val="76"/>
        <c:spPr>
          <a:solidFill>
            <a:schemeClr val="accent1"/>
          </a:solidFill>
          <a:ln w="19050">
            <a:solidFill>
              <a:schemeClr val="lt1"/>
            </a:solidFill>
          </a:ln>
          <a:effectLst/>
        </c:spPr>
      </c:pivotFmt>
      <c:pivotFmt>
        <c:idx val="77"/>
        <c:spPr>
          <a:solidFill>
            <a:schemeClr val="accent1"/>
          </a:solidFill>
          <a:ln w="19050">
            <a:solidFill>
              <a:schemeClr val="lt1"/>
            </a:solidFill>
          </a:ln>
          <a:effectLst/>
        </c:spPr>
      </c:pivotFmt>
      <c:pivotFmt>
        <c:idx val="78"/>
        <c:spPr>
          <a:solidFill>
            <a:schemeClr val="accent1"/>
          </a:solidFill>
          <a:ln w="19050">
            <a:solidFill>
              <a:schemeClr val="lt1"/>
            </a:solidFill>
          </a:ln>
          <a:effectLst/>
        </c:spPr>
      </c:pivotFmt>
      <c:pivotFmt>
        <c:idx val="79"/>
        <c:spPr>
          <a:solidFill>
            <a:schemeClr val="accent1"/>
          </a:solidFill>
          <a:ln w="19050">
            <a:solidFill>
              <a:schemeClr val="lt1"/>
            </a:solidFill>
          </a:ln>
          <a:effectLst/>
        </c:spPr>
      </c:pivotFmt>
      <c:pivotFmt>
        <c:idx val="80"/>
        <c:spPr>
          <a:solidFill>
            <a:schemeClr val="accent1"/>
          </a:solidFill>
          <a:ln w="19050">
            <a:solidFill>
              <a:schemeClr val="lt1"/>
            </a:solidFill>
          </a:ln>
          <a:effectLst/>
        </c:spPr>
      </c:pivotFmt>
      <c:pivotFmt>
        <c:idx val="81"/>
        <c:spPr>
          <a:solidFill>
            <a:schemeClr val="accent1"/>
          </a:solidFill>
          <a:ln w="19050">
            <a:solidFill>
              <a:schemeClr val="lt1"/>
            </a:solidFill>
          </a:ln>
          <a:effectLst/>
        </c:spPr>
      </c:pivotFmt>
      <c:pivotFmt>
        <c:idx val="82"/>
        <c:spPr>
          <a:solidFill>
            <a:schemeClr val="accent1"/>
          </a:solidFill>
          <a:ln w="19050">
            <a:solidFill>
              <a:schemeClr val="lt1"/>
            </a:solidFill>
          </a:ln>
          <a:effectLst/>
        </c:spPr>
      </c:pivotFmt>
      <c:pivotFmt>
        <c:idx val="83"/>
        <c:spPr>
          <a:solidFill>
            <a:schemeClr val="accent1"/>
          </a:solidFill>
          <a:ln w="19050">
            <a:solidFill>
              <a:schemeClr val="lt1"/>
            </a:solidFill>
          </a:ln>
          <a:effectLst/>
        </c:spPr>
      </c:pivotFmt>
      <c:pivotFmt>
        <c:idx val="84"/>
        <c:spPr>
          <a:solidFill>
            <a:schemeClr val="accent1"/>
          </a:solidFill>
          <a:ln w="19050">
            <a:solidFill>
              <a:schemeClr val="lt1"/>
            </a:solidFill>
          </a:ln>
          <a:effectLst/>
        </c:spPr>
      </c:pivotFmt>
      <c:pivotFmt>
        <c:idx val="85"/>
        <c:spPr>
          <a:solidFill>
            <a:schemeClr val="accent1"/>
          </a:solidFill>
          <a:ln w="19050">
            <a:solidFill>
              <a:schemeClr val="lt1"/>
            </a:solidFill>
          </a:ln>
          <a:effectLst/>
        </c:spPr>
      </c:pivotFmt>
      <c:pivotFmt>
        <c:idx val="86"/>
        <c:spPr>
          <a:solidFill>
            <a:schemeClr val="accent1"/>
          </a:solidFill>
          <a:ln w="19050">
            <a:solidFill>
              <a:schemeClr val="lt1"/>
            </a:solidFill>
          </a:ln>
          <a:effectLst/>
        </c:spPr>
      </c:pivotFmt>
      <c:pivotFmt>
        <c:idx val="87"/>
        <c:spPr>
          <a:solidFill>
            <a:schemeClr val="accent1"/>
          </a:solidFill>
          <a:ln w="19050">
            <a:solidFill>
              <a:schemeClr val="lt1"/>
            </a:solidFill>
          </a:ln>
          <a:effectLst/>
        </c:spPr>
      </c:pivotFmt>
      <c:pivotFmt>
        <c:idx val="88"/>
        <c:spPr>
          <a:solidFill>
            <a:schemeClr val="accent1"/>
          </a:solidFill>
          <a:ln w="19050">
            <a:solidFill>
              <a:schemeClr val="lt1"/>
            </a:solidFill>
          </a:ln>
          <a:effectLst/>
        </c:spPr>
      </c:pivotFmt>
      <c:pivotFmt>
        <c:idx val="89"/>
        <c:spPr>
          <a:solidFill>
            <a:schemeClr val="accent1"/>
          </a:solidFill>
          <a:ln w="19050">
            <a:solidFill>
              <a:schemeClr val="lt1"/>
            </a:solidFill>
          </a:ln>
          <a:effectLst/>
        </c:spPr>
      </c:pivotFmt>
      <c:pivotFmt>
        <c:idx val="90"/>
        <c:spPr>
          <a:solidFill>
            <a:schemeClr val="accent1"/>
          </a:solidFill>
          <a:ln w="19050">
            <a:solidFill>
              <a:schemeClr val="lt1"/>
            </a:solidFill>
          </a:ln>
          <a:effectLst/>
        </c:spPr>
      </c:pivotFmt>
      <c:pivotFmt>
        <c:idx val="91"/>
        <c:spPr>
          <a:solidFill>
            <a:schemeClr val="accent1"/>
          </a:solidFill>
          <a:ln w="19050">
            <a:solidFill>
              <a:schemeClr val="lt1"/>
            </a:solidFill>
          </a:ln>
          <a:effectLst/>
        </c:spPr>
      </c:pivotFmt>
      <c:pivotFmt>
        <c:idx val="92"/>
        <c:spPr>
          <a:solidFill>
            <a:schemeClr val="accent1"/>
          </a:solidFill>
          <a:ln w="19050">
            <a:solidFill>
              <a:schemeClr val="lt1"/>
            </a:solidFill>
          </a:ln>
          <a:effectLst/>
        </c:spPr>
      </c:pivotFmt>
      <c:pivotFmt>
        <c:idx val="93"/>
        <c:spPr>
          <a:solidFill>
            <a:schemeClr val="accent1"/>
          </a:solidFill>
          <a:ln w="19050">
            <a:solidFill>
              <a:schemeClr val="lt1"/>
            </a:solidFill>
          </a:ln>
          <a:effectLst/>
        </c:spPr>
      </c:pivotFmt>
      <c:pivotFmt>
        <c:idx val="94"/>
        <c:spPr>
          <a:solidFill>
            <a:schemeClr val="accent1"/>
          </a:solidFill>
          <a:ln w="19050">
            <a:solidFill>
              <a:schemeClr val="lt1"/>
            </a:solidFill>
          </a:ln>
          <a:effectLst/>
        </c:spPr>
      </c:pivotFmt>
      <c:pivotFmt>
        <c:idx val="95"/>
        <c:spPr>
          <a:solidFill>
            <a:schemeClr val="accent1"/>
          </a:solidFill>
          <a:ln w="19050">
            <a:solidFill>
              <a:schemeClr val="lt1"/>
            </a:solidFill>
          </a:ln>
          <a:effectLst/>
        </c:spPr>
      </c:pivotFmt>
      <c:pivotFmt>
        <c:idx val="96"/>
        <c:spPr>
          <a:solidFill>
            <a:schemeClr val="accent1"/>
          </a:solidFill>
          <a:ln w="19050">
            <a:solidFill>
              <a:schemeClr val="lt1"/>
            </a:solidFill>
          </a:ln>
          <a:effectLst/>
        </c:spPr>
      </c:pivotFmt>
      <c:pivotFmt>
        <c:idx val="97"/>
        <c:spPr>
          <a:solidFill>
            <a:schemeClr val="accent1"/>
          </a:solidFill>
          <a:ln w="19050">
            <a:solidFill>
              <a:schemeClr val="lt1"/>
            </a:solidFill>
          </a:ln>
          <a:effectLst/>
        </c:spPr>
      </c:pivotFmt>
      <c:pivotFmt>
        <c:idx val="98"/>
        <c:spPr>
          <a:solidFill>
            <a:schemeClr val="accent1"/>
          </a:solidFill>
          <a:ln w="19050">
            <a:solidFill>
              <a:schemeClr val="lt1"/>
            </a:solidFill>
          </a:ln>
          <a:effectLst/>
        </c:spPr>
      </c:pivotFmt>
      <c:pivotFmt>
        <c:idx val="99"/>
        <c:spPr>
          <a:solidFill>
            <a:schemeClr val="accent1"/>
          </a:solidFill>
          <a:ln w="19050">
            <a:solidFill>
              <a:schemeClr val="lt1"/>
            </a:solidFill>
          </a:ln>
          <a:effectLst/>
        </c:spPr>
      </c:pivotFmt>
      <c:pivotFmt>
        <c:idx val="100"/>
        <c:spPr>
          <a:solidFill>
            <a:schemeClr val="accent1"/>
          </a:solidFill>
          <a:ln w="19050">
            <a:solidFill>
              <a:schemeClr val="lt1"/>
            </a:solidFill>
          </a:ln>
          <a:effectLst/>
        </c:spPr>
      </c:pivotFmt>
      <c:pivotFmt>
        <c:idx val="101"/>
        <c:spPr>
          <a:solidFill>
            <a:schemeClr val="accent1"/>
          </a:solidFill>
          <a:ln w="19050">
            <a:solidFill>
              <a:schemeClr val="lt1"/>
            </a:solidFill>
          </a:ln>
          <a:effectLst/>
        </c:spPr>
      </c:pivotFmt>
      <c:pivotFmt>
        <c:idx val="102"/>
        <c:spPr>
          <a:solidFill>
            <a:schemeClr val="accent1"/>
          </a:solidFill>
          <a:ln w="19050">
            <a:solidFill>
              <a:schemeClr val="lt1"/>
            </a:solidFill>
          </a:ln>
          <a:effectLst/>
        </c:spPr>
      </c:pivotFmt>
      <c:pivotFmt>
        <c:idx val="103"/>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04"/>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05"/>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06"/>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07"/>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08"/>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09"/>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0"/>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1"/>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2"/>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3"/>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4"/>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5"/>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6"/>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7"/>
        <c:spPr>
          <a:solidFill>
            <a:schemeClr val="accent1"/>
          </a:solidFill>
          <a:ln w="19050">
            <a:solidFill>
              <a:schemeClr val="lt1"/>
            </a:solidFill>
          </a:ln>
          <a:effectLst/>
        </c:spPr>
        <c:marker>
          <c:symbol val="none"/>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118"/>
        <c:spPr>
          <a:solidFill>
            <a:schemeClr val="accent1"/>
          </a:solidFill>
          <a:ln w="19050">
            <a:solidFill>
              <a:schemeClr val="lt1"/>
            </a:solidFill>
          </a:ln>
          <a:effectLst/>
        </c:spPr>
      </c:pivotFmt>
      <c:pivotFmt>
        <c:idx val="119"/>
        <c:spPr>
          <a:solidFill>
            <a:schemeClr val="accent1"/>
          </a:solidFill>
          <a:ln w="19050">
            <a:solidFill>
              <a:schemeClr val="lt1"/>
            </a:solidFill>
          </a:ln>
          <a:effectLst/>
        </c:spPr>
      </c:pivotFmt>
      <c:pivotFmt>
        <c:idx val="120"/>
        <c:spPr>
          <a:solidFill>
            <a:schemeClr val="accent1"/>
          </a:solidFill>
          <a:ln w="19050">
            <a:solidFill>
              <a:schemeClr val="lt1"/>
            </a:solidFill>
          </a:ln>
          <a:effectLst/>
        </c:spPr>
      </c:pivotFmt>
      <c:pivotFmt>
        <c:idx val="121"/>
        <c:spPr>
          <a:solidFill>
            <a:schemeClr val="accent1"/>
          </a:solidFill>
          <a:ln w="19050">
            <a:solidFill>
              <a:schemeClr val="lt1"/>
            </a:solidFill>
          </a:ln>
          <a:effectLst/>
        </c:spPr>
      </c:pivotFmt>
      <c:pivotFmt>
        <c:idx val="122"/>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23"/>
        <c:spPr>
          <a:solidFill>
            <a:schemeClr val="accent1"/>
          </a:solidFill>
          <a:ln w="19050">
            <a:solidFill>
              <a:schemeClr val="lt1"/>
            </a:solidFill>
          </a:ln>
          <a:effectLst/>
        </c:spPr>
      </c:pivotFmt>
      <c:pivotFmt>
        <c:idx val="124"/>
        <c:spPr>
          <a:solidFill>
            <a:schemeClr val="accent1"/>
          </a:solidFill>
          <a:ln w="19050">
            <a:solidFill>
              <a:schemeClr val="lt1"/>
            </a:solidFill>
          </a:ln>
          <a:effectLst/>
        </c:spPr>
      </c:pivotFmt>
      <c:pivotFmt>
        <c:idx val="125"/>
        <c:spPr>
          <a:solidFill>
            <a:schemeClr val="accent1"/>
          </a:solidFill>
          <a:ln w="19050">
            <a:solidFill>
              <a:schemeClr val="lt1"/>
            </a:solidFill>
          </a:ln>
          <a:effectLst/>
        </c:spPr>
      </c:pivotFmt>
      <c:pivotFmt>
        <c:idx val="126"/>
        <c:spPr>
          <a:solidFill>
            <a:schemeClr val="accent1"/>
          </a:solidFill>
          <a:ln w="19050">
            <a:solidFill>
              <a:schemeClr val="lt1"/>
            </a:solidFill>
          </a:ln>
          <a:effectLst/>
        </c:spPr>
      </c:pivotFmt>
      <c:pivotFmt>
        <c:idx val="127"/>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ja-JP"/>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28"/>
        <c:spPr>
          <a:solidFill>
            <a:schemeClr val="accent1"/>
          </a:solidFill>
          <a:ln w="19050">
            <a:solidFill>
              <a:schemeClr val="lt1"/>
            </a:solidFill>
          </a:ln>
          <a:effectLst/>
        </c:spPr>
      </c:pivotFmt>
      <c:pivotFmt>
        <c:idx val="129"/>
        <c:spPr>
          <a:solidFill>
            <a:schemeClr val="accent1"/>
          </a:solidFill>
          <a:ln w="19050">
            <a:solidFill>
              <a:schemeClr val="lt1"/>
            </a:solidFill>
          </a:ln>
          <a:effectLst/>
        </c:spPr>
      </c:pivotFmt>
      <c:pivotFmt>
        <c:idx val="130"/>
        <c:spPr>
          <a:solidFill>
            <a:schemeClr val="accent1"/>
          </a:solidFill>
          <a:ln w="19050">
            <a:solidFill>
              <a:schemeClr val="lt1"/>
            </a:solidFill>
          </a:ln>
          <a:effectLst/>
        </c:spPr>
      </c:pivotFmt>
      <c:pivotFmt>
        <c:idx val="131"/>
        <c:spPr>
          <a:solidFill>
            <a:schemeClr val="accent1"/>
          </a:solidFill>
          <a:ln w="19050">
            <a:solidFill>
              <a:schemeClr val="lt1"/>
            </a:solidFill>
          </a:ln>
          <a:effectLst/>
        </c:spPr>
      </c:pivotFmt>
    </c:pivotFmts>
    <c:plotArea>
      <c:layout/>
      <c:pieChart>
        <c:varyColors val="1"/>
        <c:ser>
          <c:idx val="0"/>
          <c:order val="0"/>
          <c:tx>
            <c:strRef>
              <c:f>Sheet1!$B$3</c:f>
              <c:strCache>
                <c:ptCount val="1"/>
                <c:pt idx="0">
                  <c:v>集計</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FCA-479C-8A45-1AF46E6D765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FCA-479C-8A45-1AF46E6D765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FCA-479C-8A45-1AF46E6D765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FCA-479C-8A45-1AF46E6D765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FCA-479C-8A45-1AF46E6D765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FFCA-479C-8A45-1AF46E6D7655}"/>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FFCA-479C-8A45-1AF46E6D7655}"/>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FFCA-479C-8A45-1AF46E6D7655}"/>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FFCA-479C-8A45-1AF46E6D7655}"/>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FFCA-479C-8A45-1AF46E6D7655}"/>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FFCA-479C-8A45-1AF46E6D7655}"/>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FFCA-479C-8A45-1AF46E6D7655}"/>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FFCA-479C-8A45-1AF46E6D7655}"/>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FFCA-479C-8A45-1AF46E6D7655}"/>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FFCA-479C-8A45-1AF46E6D7655}"/>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1F-FFCA-479C-8A45-1AF46E6D7655}"/>
              </c:ext>
            </c:extLst>
          </c:dPt>
          <c:dPt>
            <c:idx val="16"/>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21-FFCA-479C-8A45-1AF46E6D7655}"/>
              </c:ext>
            </c:extLst>
          </c:dPt>
          <c:dPt>
            <c:idx val="17"/>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23-FFCA-479C-8A45-1AF46E6D7655}"/>
              </c:ext>
            </c:extLst>
          </c:dPt>
          <c:dPt>
            <c:idx val="18"/>
            <c:bubble3D val="0"/>
            <c:spPr>
              <a:solidFill>
                <a:schemeClr val="accent1">
                  <a:lumMod val="80000"/>
                </a:schemeClr>
              </a:solidFill>
              <a:ln w="19050">
                <a:solidFill>
                  <a:schemeClr val="lt1"/>
                </a:solidFill>
              </a:ln>
              <a:effectLst/>
            </c:spPr>
            <c:extLst>
              <c:ext xmlns:c16="http://schemas.microsoft.com/office/drawing/2014/chart" uri="{C3380CC4-5D6E-409C-BE32-E72D297353CC}">
                <c16:uniqueId val="{00000025-FFCA-479C-8A45-1AF46E6D7655}"/>
              </c:ext>
            </c:extLst>
          </c:dPt>
          <c:dPt>
            <c:idx val="19"/>
            <c:bubble3D val="0"/>
            <c:spPr>
              <a:solidFill>
                <a:schemeClr val="accent2">
                  <a:lumMod val="80000"/>
                </a:schemeClr>
              </a:solidFill>
              <a:ln w="19050">
                <a:solidFill>
                  <a:schemeClr val="lt1"/>
                </a:solidFill>
              </a:ln>
              <a:effectLst/>
            </c:spPr>
            <c:extLst>
              <c:ext xmlns:c16="http://schemas.microsoft.com/office/drawing/2014/chart" uri="{C3380CC4-5D6E-409C-BE32-E72D297353CC}">
                <c16:uniqueId val="{00000027-FFCA-479C-8A45-1AF46E6D7655}"/>
              </c:ext>
            </c:extLst>
          </c:dPt>
          <c:dPt>
            <c:idx val="20"/>
            <c:bubble3D val="0"/>
            <c:spPr>
              <a:solidFill>
                <a:schemeClr val="accent3">
                  <a:lumMod val="80000"/>
                </a:schemeClr>
              </a:solidFill>
              <a:ln w="19050">
                <a:solidFill>
                  <a:schemeClr val="lt1"/>
                </a:solidFill>
              </a:ln>
              <a:effectLst/>
            </c:spPr>
            <c:extLst>
              <c:ext xmlns:c16="http://schemas.microsoft.com/office/drawing/2014/chart" uri="{C3380CC4-5D6E-409C-BE32-E72D297353CC}">
                <c16:uniqueId val="{00000029-FFCA-479C-8A45-1AF46E6D7655}"/>
              </c:ext>
            </c:extLst>
          </c:dPt>
          <c:dPt>
            <c:idx val="21"/>
            <c:bubble3D val="0"/>
            <c:spPr>
              <a:solidFill>
                <a:schemeClr val="accent4">
                  <a:lumMod val="80000"/>
                </a:schemeClr>
              </a:solidFill>
              <a:ln w="19050">
                <a:solidFill>
                  <a:schemeClr val="lt1"/>
                </a:solidFill>
              </a:ln>
              <a:effectLst/>
            </c:spPr>
            <c:extLst>
              <c:ext xmlns:c16="http://schemas.microsoft.com/office/drawing/2014/chart" uri="{C3380CC4-5D6E-409C-BE32-E72D297353CC}">
                <c16:uniqueId val="{0000002B-FFCA-479C-8A45-1AF46E6D7655}"/>
              </c:ext>
            </c:extLst>
          </c:dPt>
          <c:dPt>
            <c:idx val="22"/>
            <c:bubble3D val="0"/>
            <c:spPr>
              <a:solidFill>
                <a:schemeClr val="accent5">
                  <a:lumMod val="80000"/>
                </a:schemeClr>
              </a:solidFill>
              <a:ln w="19050">
                <a:solidFill>
                  <a:schemeClr val="lt1"/>
                </a:solidFill>
              </a:ln>
              <a:effectLst/>
            </c:spPr>
            <c:extLst>
              <c:ext xmlns:c16="http://schemas.microsoft.com/office/drawing/2014/chart" uri="{C3380CC4-5D6E-409C-BE32-E72D297353CC}">
                <c16:uniqueId val="{0000002D-FFCA-479C-8A45-1AF46E6D7655}"/>
              </c:ext>
            </c:extLst>
          </c:dPt>
          <c:dPt>
            <c:idx val="23"/>
            <c:bubble3D val="0"/>
            <c:spPr>
              <a:solidFill>
                <a:schemeClr val="accent6">
                  <a:lumMod val="80000"/>
                </a:schemeClr>
              </a:solidFill>
              <a:ln w="19050">
                <a:solidFill>
                  <a:schemeClr val="lt1"/>
                </a:solidFill>
              </a:ln>
              <a:effectLst/>
            </c:spPr>
            <c:extLst>
              <c:ext xmlns:c16="http://schemas.microsoft.com/office/drawing/2014/chart" uri="{C3380CC4-5D6E-409C-BE32-E72D297353CC}">
                <c16:uniqueId val="{0000002F-FFCA-479C-8A45-1AF46E6D7655}"/>
              </c:ext>
            </c:extLst>
          </c:dPt>
          <c:dPt>
            <c:idx val="24"/>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31-FFCA-479C-8A45-1AF46E6D7655}"/>
              </c:ext>
            </c:extLst>
          </c:dPt>
          <c:dPt>
            <c:idx val="25"/>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33-FFCA-479C-8A45-1AF46E6D7655}"/>
              </c:ext>
            </c:extLst>
          </c:dPt>
          <c:dPt>
            <c:idx val="26"/>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35-FFCA-479C-8A45-1AF46E6D7655}"/>
              </c:ext>
            </c:extLst>
          </c:dPt>
          <c:dPt>
            <c:idx val="27"/>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37-FFCA-479C-8A45-1AF46E6D7655}"/>
              </c:ext>
            </c:extLst>
          </c:dPt>
          <c:dPt>
            <c:idx val="28"/>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39-FFCA-479C-8A45-1AF46E6D7655}"/>
              </c:ext>
            </c:extLst>
          </c:dPt>
          <c:dPt>
            <c:idx val="29"/>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3B-FFCA-479C-8A45-1AF46E6D7655}"/>
              </c:ext>
            </c:extLst>
          </c:dPt>
          <c:dPt>
            <c:idx val="30"/>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3D-FFCA-479C-8A45-1AF46E6D7655}"/>
              </c:ext>
            </c:extLst>
          </c:dPt>
          <c:dPt>
            <c:idx val="31"/>
            <c:bubble3D val="0"/>
            <c:spPr>
              <a:solidFill>
                <a:schemeClr val="accent2">
                  <a:lumMod val="50000"/>
                </a:schemeClr>
              </a:solidFill>
              <a:ln w="19050">
                <a:solidFill>
                  <a:schemeClr val="lt1"/>
                </a:solidFill>
              </a:ln>
              <a:effectLst/>
            </c:spPr>
            <c:extLst>
              <c:ext xmlns:c16="http://schemas.microsoft.com/office/drawing/2014/chart" uri="{C3380CC4-5D6E-409C-BE32-E72D297353CC}">
                <c16:uniqueId val="{0000003F-FFCA-479C-8A45-1AF46E6D7655}"/>
              </c:ext>
            </c:extLst>
          </c:dPt>
          <c:dPt>
            <c:idx val="32"/>
            <c:bubble3D val="0"/>
            <c:spPr>
              <a:solidFill>
                <a:schemeClr val="accent3">
                  <a:lumMod val="50000"/>
                </a:schemeClr>
              </a:solidFill>
              <a:ln w="19050">
                <a:solidFill>
                  <a:schemeClr val="lt1"/>
                </a:solidFill>
              </a:ln>
              <a:effectLst/>
            </c:spPr>
            <c:extLst>
              <c:ext xmlns:c16="http://schemas.microsoft.com/office/drawing/2014/chart" uri="{C3380CC4-5D6E-409C-BE32-E72D297353CC}">
                <c16:uniqueId val="{00000041-FFCA-479C-8A45-1AF46E6D7655}"/>
              </c:ext>
            </c:extLst>
          </c:dPt>
          <c:dPt>
            <c:idx val="33"/>
            <c:bubble3D val="0"/>
            <c:spPr>
              <a:solidFill>
                <a:schemeClr val="accent4">
                  <a:lumMod val="50000"/>
                </a:schemeClr>
              </a:solidFill>
              <a:ln w="19050">
                <a:solidFill>
                  <a:schemeClr val="lt1"/>
                </a:solidFill>
              </a:ln>
              <a:effectLst/>
            </c:spPr>
            <c:extLst>
              <c:ext xmlns:c16="http://schemas.microsoft.com/office/drawing/2014/chart" uri="{C3380CC4-5D6E-409C-BE32-E72D297353CC}">
                <c16:uniqueId val="{00000043-FFCA-479C-8A45-1AF46E6D7655}"/>
              </c:ext>
            </c:extLst>
          </c:dPt>
          <c:dPt>
            <c:idx val="34"/>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45-FFCA-479C-8A45-1AF46E6D7655}"/>
              </c:ext>
            </c:extLst>
          </c:dPt>
          <c:dPt>
            <c:idx val="35"/>
            <c:bubble3D val="0"/>
            <c:spPr>
              <a:solidFill>
                <a:schemeClr val="accent6">
                  <a:lumMod val="50000"/>
                </a:schemeClr>
              </a:solidFill>
              <a:ln w="19050">
                <a:solidFill>
                  <a:schemeClr val="lt1"/>
                </a:solidFill>
              </a:ln>
              <a:effectLst/>
            </c:spPr>
            <c:extLst>
              <c:ext xmlns:c16="http://schemas.microsoft.com/office/drawing/2014/chart" uri="{C3380CC4-5D6E-409C-BE32-E72D297353CC}">
                <c16:uniqueId val="{00000047-FFCA-479C-8A45-1AF46E6D7655}"/>
              </c:ext>
            </c:extLst>
          </c:dPt>
          <c:dPt>
            <c:idx val="36"/>
            <c:bubble3D val="0"/>
            <c:spPr>
              <a:solidFill>
                <a:schemeClr val="accent1">
                  <a:lumMod val="70000"/>
                  <a:lumOff val="30000"/>
                </a:schemeClr>
              </a:solidFill>
              <a:ln w="19050">
                <a:solidFill>
                  <a:schemeClr val="lt1"/>
                </a:solidFill>
              </a:ln>
              <a:effectLst/>
            </c:spPr>
            <c:extLst>
              <c:ext xmlns:c16="http://schemas.microsoft.com/office/drawing/2014/chart" uri="{C3380CC4-5D6E-409C-BE32-E72D297353CC}">
                <c16:uniqueId val="{00000049-FFCA-479C-8A45-1AF46E6D7655}"/>
              </c:ext>
            </c:extLst>
          </c:dPt>
          <c:dLbls>
            <c:dLbl>
              <c:idx val="0"/>
              <c:layout>
                <c:manualLayout>
                  <c:x val="-0.35312502266362489"/>
                  <c:y val="3.8798851897432901E-2"/>
                </c:manualLayout>
              </c:layout>
              <c:spPr>
                <a:xfrm>
                  <a:off x="375377" y="97013"/>
                  <a:ext cx="1684416" cy="725594"/>
                </a:xfrm>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noAutofit/>
                </a:bodyPr>
                <a:lstStyle/>
                <a:p>
                  <a:pPr>
                    <a:defRPr lang="ja-JP" sz="1800" b="0" i="0" u="none" strike="noStrike" kern="1200" baseline="0">
                      <a:solidFill>
                        <a:schemeClr val="dk1">
                          <a:lumMod val="65000"/>
                          <a:lumOff val="3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15482"/>
                        <a:gd name="adj2" fmla="val 20816"/>
                      </a:avLst>
                    </a:prstGeom>
                    <a:noFill/>
                    <a:ln>
                      <a:noFill/>
                    </a:ln>
                  </c15:spPr>
                  <c15:layout>
                    <c:manualLayout>
                      <c:w val="0.27631491530267138"/>
                      <c:h val="0.20119733217259958"/>
                    </c:manualLayout>
                  </c15:layout>
                </c:ext>
                <c:ext xmlns:c16="http://schemas.microsoft.com/office/drawing/2014/chart" uri="{C3380CC4-5D6E-409C-BE32-E72D297353CC}">
                  <c16:uniqueId val="{00000001-FFCA-479C-8A45-1AF46E6D7655}"/>
                </c:ext>
              </c:extLst>
            </c:dLbl>
            <c:dLbl>
              <c:idx val="1"/>
              <c:layout>
                <c:manualLayout>
                  <c:x val="-2.0833415354330708E-2"/>
                  <c:y val="3.6364657063929953E-2"/>
                </c:manualLayout>
              </c:layout>
              <c:spPr>
                <a:xfrm>
                  <a:off x="3948281" y="156393"/>
                  <a:ext cx="1734725" cy="754171"/>
                </a:xfrm>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noAutofit/>
                </a:bodyPr>
                <a:lstStyle/>
                <a:p>
                  <a:pPr>
                    <a:defRPr lang="ja-JP" sz="1800" b="0" i="0" u="none" strike="noStrike" kern="1200" baseline="0">
                      <a:solidFill>
                        <a:schemeClr val="dk1">
                          <a:lumMod val="65000"/>
                          <a:lumOff val="3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8576"/>
                        <a:gd name="adj2" fmla="val 75837"/>
                      </a:avLst>
                    </a:prstGeom>
                    <a:noFill/>
                    <a:ln>
                      <a:noFill/>
                    </a:ln>
                  </c15:spPr>
                  <c15:layout>
                    <c:manualLayout>
                      <c:w val="0.284567749343832"/>
                      <c:h val="0.17535895995657608"/>
                    </c:manualLayout>
                  </c15:layout>
                </c:ext>
                <c:ext xmlns:c16="http://schemas.microsoft.com/office/drawing/2014/chart" uri="{C3380CC4-5D6E-409C-BE32-E72D297353CC}">
                  <c16:uniqueId val="{00000003-FFCA-479C-8A45-1AF46E6D7655}"/>
                </c:ext>
              </c:extLst>
            </c:dLbl>
            <c:dLbl>
              <c:idx val="2"/>
              <c:layout>
                <c:manualLayout>
                  <c:x val="-4.5833355826081397E-2"/>
                  <c:y val="0.1787167727887789"/>
                </c:manualLayout>
              </c:layout>
              <c:spPr>
                <a:xfrm>
                  <a:off x="4144885" y="3371392"/>
                  <a:ext cx="1671716" cy="691897"/>
                </a:xfrm>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noAutofit/>
                </a:bodyPr>
                <a:lstStyle/>
                <a:p>
                  <a:pPr>
                    <a:defRPr lang="ja-JP" sz="1800" b="0" i="0" u="none" strike="noStrike" kern="1200" baseline="0">
                      <a:solidFill>
                        <a:schemeClr val="dk1">
                          <a:lumMod val="65000"/>
                          <a:lumOff val="3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50763"/>
                        <a:gd name="adj2" fmla="val -128014"/>
                      </a:avLst>
                    </a:prstGeom>
                    <a:noFill/>
                    <a:ln>
                      <a:noFill/>
                    </a:ln>
                  </c15:spPr>
                  <c15:layout>
                    <c:manualLayout>
                      <c:w val="0.27423158231109213"/>
                      <c:h val="0.18745617021118285"/>
                    </c:manualLayout>
                  </c15:layout>
                </c:ext>
                <c:ext xmlns:c16="http://schemas.microsoft.com/office/drawing/2014/chart" uri="{C3380CC4-5D6E-409C-BE32-E72D297353CC}">
                  <c16:uniqueId val="{00000005-FFCA-479C-8A45-1AF46E6D7655}"/>
                </c:ext>
              </c:extLst>
            </c:dLbl>
            <c:dLbl>
              <c:idx val="3"/>
              <c:layout>
                <c:manualLayout>
                  <c:x val="4.4791659318953521E-2"/>
                  <c:y val="0.28214095381061055"/>
                </c:manualLayout>
              </c:layout>
              <c:spPr>
                <a:xfrm>
                  <a:off x="273050" y="3224109"/>
                  <a:ext cx="1582816" cy="759118"/>
                </a:xfrm>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noAutofit/>
                </a:bodyPr>
                <a:lstStyle/>
                <a:p>
                  <a:pPr>
                    <a:defRPr lang="ja-JP" sz="1800" b="0" i="0" u="none" strike="noStrike" kern="1200" baseline="0">
                      <a:solidFill>
                        <a:schemeClr val="dk1">
                          <a:lumMod val="65000"/>
                          <a:lumOff val="35000"/>
                        </a:schemeClr>
                      </a:solidFill>
                      <a:latin typeface="+mn-lt"/>
                      <a:ea typeface="+mn-ea"/>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1095"/>
                        <a:gd name="adj2" fmla="val -145390"/>
                      </a:avLst>
                    </a:prstGeom>
                    <a:noFill/>
                    <a:ln>
                      <a:noFill/>
                    </a:ln>
                  </c15:spPr>
                  <c15:layout>
                    <c:manualLayout>
                      <c:w val="0.25964829396325462"/>
                      <c:h val="0.17650940106635885"/>
                    </c:manualLayout>
                  </c15:layout>
                </c:ext>
                <c:ext xmlns:c16="http://schemas.microsoft.com/office/drawing/2014/chart" uri="{C3380CC4-5D6E-409C-BE32-E72D297353CC}">
                  <c16:uniqueId val="{00000007-FFCA-479C-8A45-1AF46E6D7655}"/>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lang="ja-JP" sz="1800" b="0" i="0" u="none" strike="noStrike" kern="1200" baseline="0">
                    <a:solidFill>
                      <a:schemeClr val="dk1">
                        <a:lumMod val="65000"/>
                        <a:lumOff val="35000"/>
                      </a:schemeClr>
                    </a:solidFill>
                    <a:latin typeface="+mn-lt"/>
                    <a:ea typeface="+mn-ea"/>
                    <a:cs typeface="+mn-cs"/>
                  </a:defRPr>
                </a:pPr>
                <a:endParaRPr lang="ja-JP"/>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Sheet1!$A$4:$A$8</c:f>
              <c:strCache>
                <c:ptCount val="4"/>
                <c:pt idx="0">
                  <c:v>1．よくある</c:v>
                </c:pt>
                <c:pt idx="1">
                  <c:v>2．たまにある</c:v>
                </c:pt>
                <c:pt idx="2">
                  <c:v>3．あまりない</c:v>
                </c:pt>
                <c:pt idx="3">
                  <c:v>4．全くない</c:v>
                </c:pt>
              </c:strCache>
            </c:strRef>
          </c:cat>
          <c:val>
            <c:numRef>
              <c:f>Sheet1!$B$4:$B$8</c:f>
              <c:numCache>
                <c:formatCode>General</c:formatCode>
                <c:ptCount val="4"/>
                <c:pt idx="0">
                  <c:v>1</c:v>
                </c:pt>
                <c:pt idx="1">
                  <c:v>6</c:v>
                </c:pt>
                <c:pt idx="2">
                  <c:v>13</c:v>
                </c:pt>
                <c:pt idx="3">
                  <c:v>23</c:v>
                </c:pt>
              </c:numCache>
            </c:numRef>
          </c:val>
          <c:extLst>
            <c:ext xmlns:c16="http://schemas.microsoft.com/office/drawing/2014/chart" uri="{C3380CC4-5D6E-409C-BE32-E72D297353CC}">
              <c16:uniqueId val="{0000004A-FFCA-479C-8A45-1AF46E6D7655}"/>
            </c:ext>
          </c:extLst>
        </c:ser>
        <c:dLbls>
          <c:showLegendKey val="0"/>
          <c:showVal val="0"/>
          <c:showCatName val="0"/>
          <c:showSerName val="0"/>
          <c:showPercent val="0"/>
          <c:showBubbleSize val="0"/>
          <c:showLeaderLines val="0"/>
        </c:dLbls>
        <c:firstSliceAng val="0"/>
      </c:pieChart>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dTable>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A391F013-FB4D-4960-B4C2-21044E69711C}" type="datetimeFigureOut">
              <a:rPr kumimoji="1" lang="ja-JP" altLang="en-US" smtClean="0"/>
              <a:t>2026/4/13</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A8C0A204-18E1-4E4D-82B2-ED0EACD06353}" type="slidenum">
              <a:rPr kumimoji="1" lang="ja-JP" altLang="en-US" smtClean="0"/>
              <a:t>‹#›</a:t>
            </a:fld>
            <a:endParaRPr kumimoji="1" lang="ja-JP" altLang="en-US"/>
          </a:p>
        </p:txBody>
      </p:sp>
    </p:spTree>
    <p:extLst>
      <p:ext uri="{BB962C8B-B14F-4D97-AF65-F5344CB8AC3E}">
        <p14:creationId xmlns:p14="http://schemas.microsoft.com/office/powerpoint/2010/main" val="299540260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8C0A204-18E1-4E4D-82B2-ED0EACD06353}" type="slidenum">
              <a:rPr kumimoji="1" lang="ja-JP" altLang="en-US" smtClean="0"/>
              <a:t>1</a:t>
            </a:fld>
            <a:endParaRPr kumimoji="1" lang="ja-JP" altLang="en-US"/>
          </a:p>
        </p:txBody>
      </p:sp>
    </p:spTree>
    <p:extLst>
      <p:ext uri="{BB962C8B-B14F-4D97-AF65-F5344CB8AC3E}">
        <p14:creationId xmlns:p14="http://schemas.microsoft.com/office/powerpoint/2010/main" val="2587140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本日の流れはこのようになっています。</a:t>
            </a:r>
          </a:p>
        </p:txBody>
      </p:sp>
      <p:sp>
        <p:nvSpPr>
          <p:cNvPr id="4" name="スライド番号プレースホルダー 3"/>
          <p:cNvSpPr>
            <a:spLocks noGrp="1"/>
          </p:cNvSpPr>
          <p:nvPr>
            <p:ph type="sldNum" sz="quarter" idx="5"/>
          </p:nvPr>
        </p:nvSpPr>
        <p:spPr/>
        <p:txBody>
          <a:bodyPr/>
          <a:lstStyle/>
          <a:p>
            <a:fld id="{A8C0A204-18E1-4E4D-82B2-ED0EACD06353}" type="slidenum">
              <a:rPr kumimoji="1" lang="ja-JP" altLang="en-US" smtClean="0"/>
              <a:t>2</a:t>
            </a:fld>
            <a:endParaRPr kumimoji="1" lang="ja-JP" altLang="en-US"/>
          </a:p>
        </p:txBody>
      </p:sp>
    </p:spTree>
    <p:extLst>
      <p:ext uri="{BB962C8B-B14F-4D97-AF65-F5344CB8AC3E}">
        <p14:creationId xmlns:p14="http://schemas.microsoft.com/office/powerpoint/2010/main" val="3230610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まず初めに</a:t>
            </a:r>
            <a:r>
              <a:rPr kumimoji="1" lang="en-US" altLang="ja-JP"/>
              <a:t>FIT-join</a:t>
            </a:r>
            <a:r>
              <a:rPr kumimoji="1" lang="ja-JP" altLang="en-US"/>
              <a:t>の概要を説明します。</a:t>
            </a:r>
          </a:p>
        </p:txBody>
      </p:sp>
      <p:sp>
        <p:nvSpPr>
          <p:cNvPr id="4" name="スライド番号プレースホルダー 3"/>
          <p:cNvSpPr>
            <a:spLocks noGrp="1"/>
          </p:cNvSpPr>
          <p:nvPr>
            <p:ph type="sldNum" sz="quarter" idx="5"/>
          </p:nvPr>
        </p:nvSpPr>
        <p:spPr/>
        <p:txBody>
          <a:bodyPr/>
          <a:lstStyle/>
          <a:p>
            <a:fld id="{A8C0A204-18E1-4E4D-82B2-ED0EACD06353}" type="slidenum">
              <a:rPr kumimoji="1" lang="ja-JP" altLang="en-US" smtClean="0"/>
              <a:t>3</a:t>
            </a:fld>
            <a:endParaRPr kumimoji="1" lang="ja-JP" altLang="en-US"/>
          </a:p>
        </p:txBody>
      </p:sp>
    </p:spTree>
    <p:extLst>
      <p:ext uri="{BB962C8B-B14F-4D97-AF65-F5344CB8AC3E}">
        <p14:creationId xmlns:p14="http://schemas.microsoft.com/office/powerpoint/2010/main" val="1244252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FIT-join</a:t>
            </a:r>
            <a:r>
              <a:rPr kumimoji="1" lang="ja-JP" altLang="en-US"/>
              <a:t>は、学生・教員・職員の</a:t>
            </a:r>
            <a:r>
              <a:rPr kumimoji="1" lang="en-US" altLang="ja-JP"/>
              <a:t>3</a:t>
            </a:r>
            <a:r>
              <a:rPr kumimoji="1" lang="ja-JP" altLang="en-US"/>
              <a:t>者を繋ぐ役割を持った学生団体であり、</a:t>
            </a:r>
          </a:p>
        </p:txBody>
      </p:sp>
      <p:sp>
        <p:nvSpPr>
          <p:cNvPr id="4" name="スライド番号プレースホルダー 3"/>
          <p:cNvSpPr>
            <a:spLocks noGrp="1"/>
          </p:cNvSpPr>
          <p:nvPr>
            <p:ph type="sldNum" sz="quarter" idx="5"/>
          </p:nvPr>
        </p:nvSpPr>
        <p:spPr/>
        <p:txBody>
          <a:bodyPr/>
          <a:lstStyle/>
          <a:p>
            <a:fld id="{A8C0A204-18E1-4E4D-82B2-ED0EACD06353}" type="slidenum">
              <a:rPr kumimoji="1" lang="ja-JP" altLang="en-US" smtClean="0"/>
              <a:t>4</a:t>
            </a:fld>
            <a:endParaRPr kumimoji="1" lang="ja-JP" altLang="en-US"/>
          </a:p>
        </p:txBody>
      </p:sp>
    </p:spTree>
    <p:extLst>
      <p:ext uri="{BB962C8B-B14F-4D97-AF65-F5344CB8AC3E}">
        <p14:creationId xmlns:p14="http://schemas.microsoft.com/office/powerpoint/2010/main" val="3741566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solidFill>
                  <a:srgbClr val="FF0000"/>
                </a:solidFill>
              </a:rPr>
              <a:t>学生の視点</a:t>
            </a:r>
            <a:r>
              <a:rPr kumimoji="1" lang="ja-JP" altLang="en-US"/>
              <a:t>から本学の教育</a:t>
            </a:r>
            <a:r>
              <a:rPr kumimoji="1" lang="ja-JP" altLang="en-US">
                <a:solidFill>
                  <a:srgbClr val="FF0000"/>
                </a:solidFill>
              </a:rPr>
              <a:t>改善</a:t>
            </a:r>
            <a:r>
              <a:rPr kumimoji="1" lang="ja-JP" altLang="en-US"/>
              <a:t>を</a:t>
            </a:r>
            <a:r>
              <a:rPr kumimoji="1" lang="ja-JP" altLang="en-US">
                <a:solidFill>
                  <a:srgbClr val="FF0000"/>
                </a:solidFill>
              </a:rPr>
              <a:t>教職員と一緒</a:t>
            </a:r>
            <a:r>
              <a:rPr kumimoji="1" lang="ja-JP" altLang="en-US"/>
              <a:t>に考えています</a:t>
            </a:r>
            <a:endParaRPr kumimoji="1" lang="en-US" altLang="ja-JP"/>
          </a:p>
          <a:p>
            <a:r>
              <a:rPr kumimoji="1" lang="ja-JP" altLang="en-US"/>
              <a:t>そして様々な活動によって、学びのコミュニティづくりに繋げていくことができればと考えています。</a:t>
            </a:r>
          </a:p>
        </p:txBody>
      </p:sp>
      <p:sp>
        <p:nvSpPr>
          <p:cNvPr id="4" name="スライド番号プレースホルダー 3"/>
          <p:cNvSpPr>
            <a:spLocks noGrp="1"/>
          </p:cNvSpPr>
          <p:nvPr>
            <p:ph type="sldNum" sz="quarter" idx="5"/>
          </p:nvPr>
        </p:nvSpPr>
        <p:spPr/>
        <p:txBody>
          <a:bodyPr/>
          <a:lstStyle/>
          <a:p>
            <a:fld id="{A8C0A204-18E1-4E4D-82B2-ED0EACD06353}" type="slidenum">
              <a:rPr kumimoji="1" lang="ja-JP" altLang="en-US" smtClean="0"/>
              <a:t>5</a:t>
            </a:fld>
            <a:endParaRPr kumimoji="1" lang="ja-JP" altLang="en-US"/>
          </a:p>
        </p:txBody>
      </p:sp>
    </p:spTree>
    <p:extLst>
      <p:ext uri="{BB962C8B-B14F-4D97-AF65-F5344CB8AC3E}">
        <p14:creationId xmlns:p14="http://schemas.microsoft.com/office/powerpoint/2010/main" val="3177159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次に</a:t>
            </a:r>
            <a:r>
              <a:rPr kumimoji="1" lang="en-US" altLang="ja-JP"/>
              <a:t>2025</a:t>
            </a:r>
            <a:r>
              <a:rPr kumimoji="1" lang="ja-JP" altLang="en-US"/>
              <a:t>年度活動事例を報告します。</a:t>
            </a:r>
          </a:p>
        </p:txBody>
      </p:sp>
      <p:sp>
        <p:nvSpPr>
          <p:cNvPr id="4" name="スライド番号プレースホルダー 3"/>
          <p:cNvSpPr>
            <a:spLocks noGrp="1"/>
          </p:cNvSpPr>
          <p:nvPr>
            <p:ph type="sldNum" sz="quarter" idx="5"/>
          </p:nvPr>
        </p:nvSpPr>
        <p:spPr/>
        <p:txBody>
          <a:bodyPr/>
          <a:lstStyle/>
          <a:p>
            <a:fld id="{A8C0A204-18E1-4E4D-82B2-ED0EACD06353}" type="slidenum">
              <a:rPr kumimoji="1" lang="ja-JP" altLang="en-US" smtClean="0"/>
              <a:t>6</a:t>
            </a:fld>
            <a:endParaRPr kumimoji="1" lang="ja-JP" altLang="en-US"/>
          </a:p>
        </p:txBody>
      </p:sp>
    </p:spTree>
    <p:extLst>
      <p:ext uri="{BB962C8B-B14F-4D97-AF65-F5344CB8AC3E}">
        <p14:creationId xmlns:p14="http://schemas.microsoft.com/office/powerpoint/2010/main" val="3387913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ea typeface="游ゴシック"/>
            </a:endParaRPr>
          </a:p>
          <a:p>
            <a:r>
              <a:rPr kumimoji="1" lang="ja-JP" altLang="en-US">
                <a:ea typeface="游ゴシック"/>
              </a:rPr>
              <a:t>まず、</a:t>
            </a:r>
            <a:r>
              <a:rPr kumimoji="1" lang="en-US" altLang="ja-JP">
                <a:ea typeface="游ゴシック"/>
              </a:rPr>
              <a:t>FIT-join</a:t>
            </a:r>
            <a:r>
              <a:rPr kumimoji="1" lang="ja-JP" altLang="en-US">
                <a:ea typeface="游ゴシック"/>
              </a:rPr>
              <a:t>には、主に学生アンケート、交流会、教員インタビュー、</a:t>
            </a:r>
            <a:r>
              <a:rPr kumimoji="1" lang="en-US" altLang="ja-JP" err="1">
                <a:ea typeface="游ゴシック"/>
              </a:rPr>
              <a:t>JoinTalks</a:t>
            </a:r>
            <a:r>
              <a:rPr kumimoji="1" lang="ja-JP" altLang="en-US">
                <a:ea typeface="游ゴシック"/>
              </a:rPr>
              <a:t>、インスタグラム、ポスター、立花祭での出店など様々なプロジェクトがあります。また、学生アンケート</a:t>
            </a:r>
            <a:r>
              <a:rPr lang="ja-JP" altLang="en-US">
                <a:ea typeface="游ゴシック"/>
              </a:rPr>
              <a:t>であれば</a:t>
            </a:r>
            <a:r>
              <a:rPr kumimoji="1" lang="ja-JP" altLang="en-US">
                <a:ea typeface="游ゴシック"/>
              </a:rPr>
              <a:t>学生の声を大学に伝える活動であるなど、どのプロジェクトにおいてもそれぞれ目的が存在し、これらを行うことで、学びのコミュニティづくりにつながるような活動を行っています。次からは、主に学生アンケート、新入生オリエンテーション、教員インタビューの活動報告をさせて頂きます。</a:t>
            </a:r>
          </a:p>
        </p:txBody>
      </p:sp>
      <p:sp>
        <p:nvSpPr>
          <p:cNvPr id="4" name="スライド番号プレースホルダー 3"/>
          <p:cNvSpPr>
            <a:spLocks noGrp="1"/>
          </p:cNvSpPr>
          <p:nvPr>
            <p:ph type="sldNum" sz="quarter" idx="5"/>
          </p:nvPr>
        </p:nvSpPr>
        <p:spPr/>
        <p:txBody>
          <a:bodyPr/>
          <a:lstStyle/>
          <a:p>
            <a:fld id="{A8C0A204-18E1-4E4D-82B2-ED0EACD06353}" type="slidenum">
              <a:rPr kumimoji="1" lang="ja-JP" altLang="en-US" smtClean="0"/>
              <a:t>7</a:t>
            </a:fld>
            <a:endParaRPr kumimoji="1" lang="ja-JP" altLang="en-US"/>
          </a:p>
        </p:txBody>
      </p:sp>
    </p:spTree>
    <p:extLst>
      <p:ext uri="{BB962C8B-B14F-4D97-AF65-F5344CB8AC3E}">
        <p14:creationId xmlns:p14="http://schemas.microsoft.com/office/powerpoint/2010/main" val="3179127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t>まずは、</a:t>
            </a:r>
            <a:r>
              <a:rPr kumimoji="1" lang="ja-JP"/>
              <a:t>新入生オリエンテーションです。今年度の新入生オリエンテーションの目的は、主体的な学びへの動機づけと学びの仲間づくりのきっかけ提供でした。主に私たちは、学びの仲間づくりのきっかけ提供を行えるように企画を考え、新入生</a:t>
            </a:r>
            <a:r>
              <a:rPr lang="ja-JP"/>
              <a:t>に</a:t>
            </a:r>
            <a:r>
              <a:rPr kumimoji="1" lang="en-US" altLang="ja-JP"/>
              <a:t>4</a:t>
            </a:r>
            <a:r>
              <a:rPr kumimoji="1" lang="ja-JP"/>
              <a:t>年間支え合える仲間づくりを</a:t>
            </a:r>
            <a:r>
              <a:rPr lang="ja-JP"/>
              <a:t>してほしいと考えました。実施内容としては、以下の通りです。企画として大きく分けてアイスブレイクと学内探検を行いました。アイスブレイクでは、全員が喋ることが出来るようにすること、そして初対面同士で打ち解けあえるようにすることを</a:t>
            </a:r>
            <a:r>
              <a:rPr lang="ja-JP" altLang="en-US"/>
              <a:t>目標</a:t>
            </a:r>
            <a:r>
              <a:rPr lang="ja-JP"/>
              <a:t>としました。また、学内探検では、今後の学校生活を想像することができること、そしてただ学内探検をするのではなく、その中でも協力し合えることを</a:t>
            </a:r>
            <a:r>
              <a:rPr lang="ja-JP" altLang="en-US"/>
              <a:t>目標に</a:t>
            </a:r>
            <a:r>
              <a:rPr lang="ja-JP"/>
              <a:t>ミッションを設けました。</a:t>
            </a:r>
            <a:endParaRPr lang="en-US" altLang="ja-JP"/>
          </a:p>
          <a:p>
            <a:endParaRPr lang="ja-JP" altLang="en-US">
              <a:ea typeface="游ゴシック"/>
            </a:endParaRPr>
          </a:p>
        </p:txBody>
      </p:sp>
      <p:sp>
        <p:nvSpPr>
          <p:cNvPr id="4" name="スライド番号プレースホルダー 3"/>
          <p:cNvSpPr>
            <a:spLocks noGrp="1"/>
          </p:cNvSpPr>
          <p:nvPr>
            <p:ph type="sldNum" sz="quarter" idx="5"/>
          </p:nvPr>
        </p:nvSpPr>
        <p:spPr/>
        <p:txBody>
          <a:bodyPr/>
          <a:lstStyle/>
          <a:p>
            <a:fld id="{A8C0A204-18E1-4E4D-82B2-ED0EACD06353}" type="slidenum">
              <a:rPr kumimoji="1" lang="ja-JP" altLang="en-US" smtClean="0"/>
              <a:t>8</a:t>
            </a:fld>
            <a:endParaRPr kumimoji="1" lang="ja-JP" altLang="en-US"/>
          </a:p>
        </p:txBody>
      </p:sp>
    </p:spTree>
    <p:extLst>
      <p:ext uri="{BB962C8B-B14F-4D97-AF65-F5344CB8AC3E}">
        <p14:creationId xmlns:p14="http://schemas.microsoft.com/office/powerpoint/2010/main" val="4008618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ea typeface="游ゴシック"/>
              </a:rPr>
              <a:t>これらの企画をすることで、得られた新入生のアンケート結果がこちらです。こちらは、アイスブレイクでの結果となります。結果を見ると分かる通り</a:t>
            </a:r>
            <a:r>
              <a:rPr lang="en-US"/>
              <a:t>、85%</a:t>
            </a:r>
            <a:r>
              <a:rPr lang="ja-JP" altLang="en-US">
                <a:ea typeface="游ゴシック"/>
              </a:rPr>
              <a:t>の人が2人から</a:t>
            </a:r>
            <a:r>
              <a:rPr lang="en-US" altLang="ja-JP">
                <a:ea typeface="游ゴシック"/>
              </a:rPr>
              <a:t>5</a:t>
            </a:r>
            <a:r>
              <a:rPr lang="ja-JP" altLang="en-US">
                <a:ea typeface="游ゴシック"/>
              </a:rPr>
              <a:t>人友達が出来たと回答してくれました</a:t>
            </a:r>
            <a:r>
              <a:rPr lang="en-US"/>
              <a:t>。</a:t>
            </a:r>
          </a:p>
          <a:p>
            <a:r>
              <a:rPr lang="ja-JP" altLang="en-US">
                <a:latin typeface="Calibri"/>
                <a:ea typeface="Calibri"/>
                <a:cs typeface="Calibri"/>
              </a:rPr>
              <a:t>また、コメントとして、話しかけやすい雰囲気があり、多くの人と話す機会があった、たくさんのクラスメイトと交流することができ、居心地の良い友達が出きたという声が得られました。</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8C0A204-18E1-4E4D-82B2-ED0EACD06353}" type="slidenum">
              <a:rPr kumimoji="1" lang="ja-JP" altLang="en-US" smtClean="0"/>
              <a:t>9</a:t>
            </a:fld>
            <a:endParaRPr kumimoji="1" lang="ja-JP" altLang="en-US"/>
          </a:p>
        </p:txBody>
      </p:sp>
    </p:spTree>
    <p:extLst>
      <p:ext uri="{BB962C8B-B14F-4D97-AF65-F5344CB8AC3E}">
        <p14:creationId xmlns:p14="http://schemas.microsoft.com/office/powerpoint/2010/main" val="3560868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E585A-0C70-9372-5232-D032CFEB00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4A5716-8A06-0320-60D2-68E722A3BE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498BFB-C371-D7D6-5ABF-CBD5A8C929A6}"/>
              </a:ext>
            </a:extLst>
          </p:cNvPr>
          <p:cNvSpPr>
            <a:spLocks noGrp="1"/>
          </p:cNvSpPr>
          <p:nvPr>
            <p:ph type="body" idx="1"/>
          </p:nvPr>
        </p:nvSpPr>
        <p:spPr/>
        <p:txBody>
          <a:bodyPr/>
          <a:lstStyle/>
          <a:p>
            <a:r>
              <a:rPr lang="ja-JP" altLang="en-US">
                <a:latin typeface="Calibri"/>
                <a:ea typeface="Calibri"/>
                <a:cs typeface="Calibri"/>
              </a:rPr>
              <a:t>また、学内探検ではこのような結果が得られました。結果からみてわかる通り，</a:t>
            </a:r>
            <a:r>
              <a:rPr lang="en-US" altLang="ja-JP">
                <a:latin typeface="Calibri"/>
                <a:ea typeface="Calibri"/>
                <a:cs typeface="Calibri"/>
              </a:rPr>
              <a:t>95%</a:t>
            </a:r>
            <a:r>
              <a:rPr lang="ja-JP" altLang="en-US">
                <a:latin typeface="Calibri"/>
                <a:ea typeface="Calibri"/>
                <a:cs typeface="Calibri"/>
              </a:rPr>
              <a:t>の人が理解できた，非常に理解できたと回答できたと回答しました．また，コメントとして，知らない施設を探検することで理解が深まった，施設の役割を理解し，今後の学校生活に活かせそうといった声が得られました．</a:t>
            </a:r>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E592AFE8-D912-72AA-CAC9-F97D58C51BC6}"/>
              </a:ext>
            </a:extLst>
          </p:cNvPr>
          <p:cNvSpPr>
            <a:spLocks noGrp="1"/>
          </p:cNvSpPr>
          <p:nvPr>
            <p:ph type="sldNum" sz="quarter" idx="5"/>
          </p:nvPr>
        </p:nvSpPr>
        <p:spPr/>
        <p:txBody>
          <a:bodyPr/>
          <a:lstStyle/>
          <a:p>
            <a:fld id="{A8C0A204-18E1-4E4D-82B2-ED0EACD06353}" type="slidenum">
              <a:rPr kumimoji="1" lang="ja-JP" altLang="en-US" smtClean="0"/>
              <a:t>10</a:t>
            </a:fld>
            <a:endParaRPr kumimoji="1" lang="ja-JP" altLang="en-US"/>
          </a:p>
        </p:txBody>
      </p:sp>
    </p:spTree>
    <p:extLst>
      <p:ext uri="{BB962C8B-B14F-4D97-AF65-F5344CB8AC3E}">
        <p14:creationId xmlns:p14="http://schemas.microsoft.com/office/powerpoint/2010/main" val="3008199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ea typeface="游ゴシック"/>
              </a:rPr>
              <a:t>これらの評価から</a:t>
            </a:r>
            <a:r>
              <a:rPr lang="ja-JP">
                <a:ea typeface="游ゴシック"/>
              </a:rPr>
              <a:t>得られた気づきとして、アイスブレイク</a:t>
            </a:r>
            <a:r>
              <a:rPr lang="ja-JP" altLang="en-US">
                <a:ea typeface="游ゴシック"/>
              </a:rPr>
              <a:t>では</a:t>
            </a:r>
            <a:r>
              <a:rPr lang="ja-JP">
                <a:ea typeface="游ゴシック"/>
              </a:rPr>
              <a:t>、実際に初対面の子と話す機会を設けられ、今後の学校生活での不安を取り除くことが出来てい</a:t>
            </a:r>
            <a:r>
              <a:rPr lang="ja-JP" altLang="en-US">
                <a:ea typeface="游ゴシック"/>
              </a:rPr>
              <a:t>た。</a:t>
            </a:r>
            <a:r>
              <a:rPr lang="ja-JP">
                <a:ea typeface="游ゴシック"/>
              </a:rPr>
              <a:t>そして学内探検では、今後学校生活を送るうえで関わることのある場所を回ることで、学生がより充実した学生生活を送ることが出来るというものが得らえました。また、今後の課題として、グラフに出ていた、全く友達が出来なかったと回答した5%を0%にし、友達が出来たと回答する人を</a:t>
            </a:r>
            <a:r>
              <a:rPr lang="ja-JP" altLang="en-US">
                <a:ea typeface="游ゴシック"/>
              </a:rPr>
              <a:t>一人</a:t>
            </a:r>
            <a:r>
              <a:rPr lang="ja-JP">
                <a:ea typeface="游ゴシック"/>
              </a:rPr>
              <a:t>でも多く増やすことが挙げられました。</a:t>
            </a:r>
            <a:endParaRPr lang="en-US" altLang="ja-JP">
              <a:ea typeface="游ゴシック"/>
            </a:endParaRPr>
          </a:p>
          <a:p>
            <a:endParaRPr lang="ja-JP" altLang="en-US">
              <a:ea typeface="游ゴシック"/>
            </a:endParaRPr>
          </a:p>
        </p:txBody>
      </p:sp>
      <p:sp>
        <p:nvSpPr>
          <p:cNvPr id="4" name="スライド番号プレースホルダー 3"/>
          <p:cNvSpPr>
            <a:spLocks noGrp="1"/>
          </p:cNvSpPr>
          <p:nvPr>
            <p:ph type="sldNum" sz="quarter" idx="5"/>
          </p:nvPr>
        </p:nvSpPr>
        <p:spPr/>
        <p:txBody>
          <a:bodyPr/>
          <a:lstStyle/>
          <a:p>
            <a:fld id="{A8C0A204-18E1-4E4D-82B2-ED0EACD06353}" type="slidenum">
              <a:rPr kumimoji="1" lang="ja-JP" altLang="en-US" smtClean="0"/>
              <a:t>11</a:t>
            </a:fld>
            <a:endParaRPr kumimoji="1" lang="ja-JP" altLang="en-US"/>
          </a:p>
        </p:txBody>
      </p:sp>
    </p:spTree>
    <p:extLst>
      <p:ext uri="{BB962C8B-B14F-4D97-AF65-F5344CB8AC3E}">
        <p14:creationId xmlns:p14="http://schemas.microsoft.com/office/powerpoint/2010/main" val="931077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ea typeface="游ゴシック"/>
              </a:rPr>
              <a:t>次に</a:t>
            </a:r>
            <a:r>
              <a:rPr kumimoji="1" lang="ja-JP" altLang="en-US">
                <a:ea typeface="游ゴシック"/>
              </a:rPr>
              <a:t>、学生アンケートです。</a:t>
            </a:r>
          </a:p>
          <a:p>
            <a:r>
              <a:rPr kumimoji="1" lang="ja-JP" altLang="en-US">
                <a:ea typeface="游ゴシック"/>
              </a:rPr>
              <a:t>学生アンケートを行う目的は、学生がよりよいキャンパスライフを送るために学生の意見を教職員に届け、教職員と学生の架け橋となることです</a:t>
            </a:r>
            <a:endParaRPr kumimoji="1" lang="en-US" altLang="ja-JP">
              <a:ea typeface="游ゴシック"/>
            </a:endParaRPr>
          </a:p>
          <a:p>
            <a:endParaRPr kumimoji="1" lang="en-US" altLang="ja-JP"/>
          </a:p>
          <a:p>
            <a:r>
              <a:rPr kumimoji="1" lang="ja-JP" altLang="en-US"/>
              <a:t>昨年度の活動から、学生生活の充実には「人との交流ができる環境づくりが必要である」という結果が得られていたため、その基盤となる「つながり」に焦点を当て、学生の充実度向上につなげることを目標としました</a:t>
            </a:r>
          </a:p>
          <a:p>
            <a:endParaRPr kumimoji="1" lang="en-US" altLang="ja-JP"/>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713E42-871A-455D-ADAC-52676920DD10}"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4028050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A75B4-3C27-E2CB-C2D1-4F8388CABE0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CAEC1AE-E95B-6863-E0D0-D591DBBB913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EBFB14-5685-0D7B-97A0-DBA0570A7D12}"/>
              </a:ext>
            </a:extLst>
          </p:cNvPr>
          <p:cNvSpPr>
            <a:spLocks noGrp="1"/>
          </p:cNvSpPr>
          <p:nvPr>
            <p:ph type="body" idx="1"/>
          </p:nvPr>
        </p:nvSpPr>
        <p:spPr/>
        <p:txBody>
          <a:bodyPr/>
          <a:lstStyle/>
          <a:p>
            <a:r>
              <a:rPr lang="ja-JP" altLang="en-US"/>
              <a:t>これらより、「つながりがある人は、充実した学校生活を送れるのではないか」という仮説を、アンケート収集前に立てました。また、人とのつながりと活かせる環境を持ち合わせている人の両面で考えました。そして、その仮説をもとに設問を作成しました。</a:t>
            </a:r>
            <a:endParaRPr lang="en-US" altLang="ja-JP"/>
          </a:p>
          <a:p>
            <a:endParaRPr lang="ja-JP" altLang="en-US"/>
          </a:p>
          <a:p>
            <a:r>
              <a:rPr lang="ja-JP" altLang="en-US"/>
              <a:t>その例の一つが、「学生生活は充実していますか？」という質問です。</a:t>
            </a:r>
            <a:br>
              <a:rPr lang="ja-JP" altLang="en-US"/>
            </a:br>
            <a:r>
              <a:rPr lang="ja-JP" altLang="en-US"/>
              <a:t>この質問に対して、「とても充実している」「充実している」と回答した人の理由には、「友達ができて楽しい」～などの意見が得られました。</a:t>
            </a:r>
          </a:p>
          <a:p>
            <a:r>
              <a:rPr lang="ja-JP" altLang="en-US"/>
              <a:t>一方で、「充実していない」「全く充実していない」と回答した人からは、「勉強の負担が大きい」～などの意見が得られました。</a:t>
            </a:r>
          </a:p>
          <a:p>
            <a:r>
              <a:rPr lang="ja-JP" altLang="en-US"/>
              <a:t>そこで私たちは、（★</a:t>
            </a:r>
            <a:r>
              <a:rPr lang="en-US" altLang="ja-JP"/>
              <a:t>Enter)</a:t>
            </a:r>
            <a:r>
              <a:rPr lang="ja-JP" altLang="en-US"/>
              <a:t>「友達ができて楽しい」や「人間関係が築きにくい」といった意見などから、人とのつながりが学生生活の充実度に関係しているのではないかと考えました。</a:t>
            </a:r>
            <a:br>
              <a:rPr lang="ja-JP" altLang="en-US"/>
            </a:br>
            <a:r>
              <a:rPr lang="ja-JP" altLang="en-US"/>
              <a:t>今回は、その中でも</a:t>
            </a:r>
            <a:r>
              <a:rPr lang="ja-JP" altLang="en-US" b="1"/>
              <a:t>教員とのつながり</a:t>
            </a:r>
            <a:r>
              <a:rPr lang="ja-JP" altLang="en-US"/>
              <a:t>に焦点を当てて報告します。</a:t>
            </a:r>
          </a:p>
        </p:txBody>
      </p:sp>
      <p:sp>
        <p:nvSpPr>
          <p:cNvPr id="4" name="スライド番号プレースホルダー 3">
            <a:extLst>
              <a:ext uri="{FF2B5EF4-FFF2-40B4-BE49-F238E27FC236}">
                <a16:creationId xmlns:a16="http://schemas.microsoft.com/office/drawing/2014/main" id="{7085F373-F033-4925-BB91-984355B5E0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713E42-871A-455D-ADAC-52676920DD10}"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3700254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F3868-1205-D329-9FB7-53B62DFF8D5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0D4DE8A-8A6F-1768-8903-11948DED98F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24E48B-96CA-7749-AE4B-201DF7465F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「充実度が高い」と回答した学生のうち、教員と話す機会があると答えた割合は</a:t>
            </a:r>
            <a:r>
              <a:rPr lang="en-US" altLang="ja-JP"/>
              <a:t>37%</a:t>
            </a:r>
            <a:r>
              <a:rPr lang="ja-JP" altLang="en-US"/>
              <a:t>でした。一方、「充実度が低い」と回答した学生では</a:t>
            </a:r>
            <a:r>
              <a:rPr lang="en-US" altLang="ja-JP"/>
              <a:t>16%</a:t>
            </a:r>
            <a:r>
              <a:rPr lang="ja-JP" altLang="en-US"/>
              <a:t>でした。つまり、（★</a:t>
            </a:r>
            <a:r>
              <a:rPr lang="en-US" altLang="ja-JP"/>
              <a:t>ENTER</a:t>
            </a:r>
            <a:r>
              <a:rPr lang="ja-JP" altLang="en-US"/>
              <a:t>）充実している学生ほど教員と話す機会が多いことがわかりました。</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a:p>
        </p:txBody>
      </p:sp>
      <p:sp>
        <p:nvSpPr>
          <p:cNvPr id="4" name="スライド番号プレースホルダー 3">
            <a:extLst>
              <a:ext uri="{FF2B5EF4-FFF2-40B4-BE49-F238E27FC236}">
                <a16:creationId xmlns:a16="http://schemas.microsoft.com/office/drawing/2014/main" id="{253C5E2E-1273-E779-5EF9-FDBB95139080}"/>
              </a:ext>
            </a:extLst>
          </p:cNvPr>
          <p:cNvSpPr>
            <a:spLocks noGrp="1"/>
          </p:cNvSpPr>
          <p:nvPr>
            <p:ph type="sldNum" sz="quarter" idx="5"/>
          </p:nvPr>
        </p:nvSpPr>
        <p:spPr/>
        <p:txBody>
          <a:bodyPr/>
          <a:lstStyle/>
          <a:p>
            <a:fld id="{62713E42-871A-455D-ADAC-52676920DD10}" type="slidenum">
              <a:rPr kumimoji="1" lang="ja-JP" altLang="en-US" smtClean="0"/>
              <a:t>14</a:t>
            </a:fld>
            <a:endParaRPr kumimoji="1" lang="ja-JP" altLang="en-US"/>
          </a:p>
        </p:txBody>
      </p:sp>
    </p:spTree>
    <p:extLst>
      <p:ext uri="{BB962C8B-B14F-4D97-AF65-F5344CB8AC3E}">
        <p14:creationId xmlns:p14="http://schemas.microsoft.com/office/powerpoint/2010/main" val="1331597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2D6F4-6C87-7C81-581C-4C2DABCEE57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0C6278F-6AD9-9A2E-042F-55887D5F800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771D23B-EF0B-5E06-6C65-5726EA203755}"/>
              </a:ext>
            </a:extLst>
          </p:cNvPr>
          <p:cNvSpPr>
            <a:spLocks noGrp="1"/>
          </p:cNvSpPr>
          <p:nvPr>
            <p:ph type="body" idx="1"/>
          </p:nvPr>
        </p:nvSpPr>
        <p:spPr/>
        <p:txBody>
          <a:bodyPr/>
          <a:lstStyle/>
          <a:p>
            <a:pPr marL="457200" lvl="1" indent="0" algn="l">
              <a:lnSpc>
                <a:spcPct val="125000"/>
              </a:lnSpc>
              <a:buFont typeface="Wingdings" panose="05000000000000000000" pitchFamily="2" charset="2"/>
              <a:buNone/>
            </a:pPr>
            <a:r>
              <a:rPr kumimoji="1" lang="ja-JP" altLang="en-US"/>
              <a:t>アンケートを集計・分析した結果として、「」などがありました．</a:t>
            </a:r>
            <a:endParaRPr kumimoji="1" lang="en-US" altLang="ja-JP"/>
          </a:p>
          <a:p>
            <a:pPr marL="457200" lvl="1" indent="0" algn="l">
              <a:lnSpc>
                <a:spcPct val="125000"/>
              </a:lnSpc>
              <a:buFont typeface="Wingdings" panose="05000000000000000000" pitchFamily="2" charset="2"/>
              <a:buNone/>
            </a:pPr>
            <a:r>
              <a:rPr kumimoji="1" lang="ja-JP" altLang="en-US"/>
              <a:t>また，</a:t>
            </a:r>
            <a:r>
              <a:rPr lang="ja-JP" altLang="en-US">
                <a:solidFill>
                  <a:srgbClr val="111111"/>
                </a:solidFill>
                <a:effectLst/>
                <a:latin typeface=".AppleSystemUIFont"/>
              </a:rPr>
              <a:t>これらの結果から、教員と主体的に関わったり、大学のイベントに参加している学生ほど、大学生活の充実度が高いことが分かりました。</a:t>
            </a:r>
          </a:p>
          <a:p>
            <a:r>
              <a:rPr lang="ja-JP" altLang="en-US">
                <a:solidFill>
                  <a:srgbClr val="111111"/>
                </a:solidFill>
                <a:effectLst/>
                <a:latin typeface=".AppleSystemUIFont"/>
              </a:rPr>
              <a:t>大学側はすでにイベントの開催や教員と関わる機会を提供しているため、今後は学生自身の主体的な行動が重要だと考えられます。</a:t>
            </a:r>
          </a:p>
          <a:p>
            <a:r>
              <a:rPr lang="ja-JP" altLang="en-US">
                <a:solidFill>
                  <a:srgbClr val="111111"/>
                </a:solidFill>
                <a:effectLst/>
                <a:latin typeface=".AppleSystemUIFont"/>
              </a:rPr>
              <a:t>また、大学からの情報に気づいていない学生も多いため、情報を学生により届きやすくする工夫も必要だと考えました。</a:t>
            </a:r>
          </a:p>
          <a:p>
            <a:pPr marL="457200" lvl="1" indent="0" algn="l">
              <a:lnSpc>
                <a:spcPct val="125000"/>
              </a:lnSpc>
              <a:buFont typeface="Wingdings" panose="05000000000000000000" pitchFamily="2" charset="2"/>
              <a:buNone/>
            </a:pPr>
            <a:endParaRPr kumimoji="1" lang="en-US" altLang="ja-JP"/>
          </a:p>
          <a:p>
            <a:pPr marL="457200" lvl="1" indent="0" algn="l">
              <a:lnSpc>
                <a:spcPct val="125000"/>
              </a:lnSpc>
              <a:buFont typeface="Wingdings" panose="05000000000000000000" pitchFamily="2" charset="2"/>
              <a:buNone/>
            </a:pPr>
            <a:endParaRPr kumimoji="1" lang="ja-JP" altLang="en-US"/>
          </a:p>
          <a:p>
            <a:pPr marL="457200" lvl="1" indent="0" algn="l">
              <a:lnSpc>
                <a:spcPct val="125000"/>
              </a:lnSpc>
              <a:buFont typeface="Wingdings" panose="05000000000000000000" pitchFamily="2" charset="2"/>
              <a:buNone/>
            </a:pPr>
            <a:endParaRPr kumimoji="1" lang="en-US" altLang="ja-JP"/>
          </a:p>
        </p:txBody>
      </p:sp>
      <p:sp>
        <p:nvSpPr>
          <p:cNvPr id="4" name="スライド番号プレースホルダー 3">
            <a:extLst>
              <a:ext uri="{FF2B5EF4-FFF2-40B4-BE49-F238E27FC236}">
                <a16:creationId xmlns:a16="http://schemas.microsoft.com/office/drawing/2014/main" id="{ACF678D9-AA6B-DD5D-126B-476D1DDBCA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713E42-871A-455D-ADAC-52676920DD10}"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643607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95A5B-8D44-9519-13BD-B366435CCFA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99F16C7-06E3-A039-F0F7-B63A5A80AC0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136BDC4-95CE-45A2-F9A6-FE5CB8612236}"/>
              </a:ext>
            </a:extLst>
          </p:cNvPr>
          <p:cNvSpPr>
            <a:spLocks noGrp="1"/>
          </p:cNvSpPr>
          <p:nvPr>
            <p:ph type="body" idx="1"/>
          </p:nvPr>
        </p:nvSpPr>
        <p:spPr/>
        <p:txBody>
          <a:bodyPr/>
          <a:lstStyle/>
          <a:p>
            <a:pPr marL="457200" lvl="1" indent="0" algn="l">
              <a:lnSpc>
                <a:spcPct val="125000"/>
              </a:lnSpc>
              <a:buFont typeface="Wingdings" panose="05000000000000000000" pitchFamily="2" charset="2"/>
              <a:buNone/>
            </a:pPr>
            <a:r>
              <a:rPr kumimoji="1" lang="ja-JP" altLang="en-US"/>
              <a:t>学生アンケートとしての今後の課題としては</a:t>
            </a:r>
            <a:endParaRPr kumimoji="1" lang="en-US" altLang="ja-JP"/>
          </a:p>
          <a:p>
            <a:pPr marL="457200" lvl="1" indent="0" algn="l">
              <a:lnSpc>
                <a:spcPct val="125000"/>
              </a:lnSpc>
              <a:buFont typeface="Wingdings" panose="05000000000000000000" pitchFamily="2" charset="2"/>
              <a:buNone/>
            </a:pPr>
            <a:r>
              <a:rPr kumimoji="1" lang="ja-JP" altLang="en-US"/>
              <a:t>「人間関係が築きにくい」という意見の学生を減らすために「学生同士・</a:t>
            </a:r>
            <a:r>
              <a:rPr lang="ja-JP" altLang="en-US" sz="1200"/>
              <a:t>学生と教員が話せる機会を作る</a:t>
            </a:r>
            <a:r>
              <a:rPr kumimoji="1" lang="ja-JP" altLang="en-US"/>
              <a:t>」ことや</a:t>
            </a:r>
            <a:endParaRPr kumimoji="1" lang="en-US" altLang="ja-JP"/>
          </a:p>
          <a:p>
            <a:pPr marL="457200" lvl="1" indent="0" algn="l">
              <a:lnSpc>
                <a:spcPct val="125000"/>
              </a:lnSpc>
              <a:buFont typeface="Wingdings" panose="05000000000000000000" pitchFamily="2" charset="2"/>
              <a:buNone/>
            </a:pPr>
            <a:r>
              <a:rPr kumimoji="1" lang="ja-JP" altLang="en-US"/>
              <a:t>交流しながら勉強できるスペースを増やすために「</a:t>
            </a:r>
            <a:r>
              <a:rPr lang="ja-JP" altLang="en-US" sz="1200"/>
              <a:t>現状・提案をまとめたものを作成し大学側に掛け合ってみる</a:t>
            </a:r>
            <a:r>
              <a:rPr kumimoji="1" lang="ja-JP" altLang="en-US"/>
              <a:t>」ことがあげられます</a:t>
            </a:r>
            <a:endParaRPr kumimoji="1" lang="en-US" altLang="ja-JP"/>
          </a:p>
          <a:p>
            <a:pPr marL="457200" lvl="1" indent="0" algn="l">
              <a:lnSpc>
                <a:spcPct val="125000"/>
              </a:lnSpc>
              <a:buFont typeface="Wingdings" panose="05000000000000000000" pitchFamily="2" charset="2"/>
              <a:buNone/>
            </a:pPr>
            <a:r>
              <a:rPr kumimoji="1" lang="ja-JP" altLang="en-US"/>
              <a:t>また、アンケートの回答率を増やすために学生がよく目に入る場所を分析することも課題だと感じています</a:t>
            </a:r>
            <a:endParaRPr kumimoji="1" lang="en-US" altLang="ja-JP"/>
          </a:p>
        </p:txBody>
      </p:sp>
      <p:sp>
        <p:nvSpPr>
          <p:cNvPr id="4" name="スライド番号プレースホルダー 3">
            <a:extLst>
              <a:ext uri="{FF2B5EF4-FFF2-40B4-BE49-F238E27FC236}">
                <a16:creationId xmlns:a16="http://schemas.microsoft.com/office/drawing/2014/main" id="{2634803B-C255-D634-E118-718A2EC691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713E42-871A-455D-ADAC-52676920DD10}"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417706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t>続いて教員インタビューです。まず、私たちが教員インタビューを行う目的は、教職員の想いを学生に伝えることで教職員との関わりについて興味をもってもらい、授業での積極的な参加・学習意識の向上につなげてもらうことです。</a:t>
            </a:r>
          </a:p>
        </p:txBody>
      </p:sp>
      <p:sp>
        <p:nvSpPr>
          <p:cNvPr id="4" name="Slide Number Placeholder 3"/>
          <p:cNvSpPr>
            <a:spLocks noGrp="1"/>
          </p:cNvSpPr>
          <p:nvPr>
            <p:ph type="sldNum" sz="quarter" idx="5"/>
          </p:nvPr>
        </p:nvSpPr>
        <p:spPr/>
        <p:txBody>
          <a:bodyPr/>
          <a:lstStyle/>
          <a:p>
            <a:fld id="{A8C0A204-18E1-4E4D-82B2-ED0EACD06353}" type="slidenum">
              <a:rPr kumimoji="1" lang="ja-JP" altLang="en-US" smtClean="0"/>
              <a:t>17</a:t>
            </a:fld>
            <a:endParaRPr kumimoji="1" lang="ja-JP" altLang="en-US"/>
          </a:p>
        </p:txBody>
      </p:sp>
    </p:spTree>
    <p:extLst>
      <p:ext uri="{BB962C8B-B14F-4D97-AF65-F5344CB8AC3E}">
        <p14:creationId xmlns:p14="http://schemas.microsoft.com/office/powerpoint/2010/main" val="3249919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t>今年度は学部学科の異なる4名の先生方にインタビューを行いました。質問内容を考え、実際にインタビューに伺い、その内容を記事としてまとめるところまでのすべてを教員インタビューチームのメンバーが担当しました。インタビュー記事はFIT-joinが毎年発行している広報誌「Future Design」に掲載しています。</a:t>
            </a:r>
          </a:p>
        </p:txBody>
      </p:sp>
      <p:sp>
        <p:nvSpPr>
          <p:cNvPr id="4" name="Slide Number Placeholder 3"/>
          <p:cNvSpPr>
            <a:spLocks noGrp="1"/>
          </p:cNvSpPr>
          <p:nvPr>
            <p:ph type="sldNum" sz="quarter" idx="5"/>
          </p:nvPr>
        </p:nvSpPr>
        <p:spPr/>
        <p:txBody>
          <a:bodyPr/>
          <a:lstStyle/>
          <a:p>
            <a:fld id="{A8C0A204-18E1-4E4D-82B2-ED0EACD06353}" type="slidenum">
              <a:rPr kumimoji="1" lang="ja-JP" altLang="en-US" smtClean="0"/>
              <a:t>18</a:t>
            </a:fld>
            <a:endParaRPr kumimoji="1" lang="ja-JP" altLang="en-US"/>
          </a:p>
        </p:txBody>
      </p:sp>
    </p:spTree>
    <p:extLst>
      <p:ext uri="{BB962C8B-B14F-4D97-AF65-F5344CB8AC3E}">
        <p14:creationId xmlns:p14="http://schemas.microsoft.com/office/powerpoint/2010/main" val="2651812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ea typeface="游ゴシック"/>
              </a:rPr>
              <a:t>活動を通しての気づきとして、インタビューに参加したメンバーからは、・・・のような感想が得られ、この活動を通して学生が</a:t>
            </a:r>
            <a:r>
              <a:rPr lang="ja-JP">
                <a:solidFill>
                  <a:srgbClr val="FF0000"/>
                </a:solidFill>
                <a:ea typeface="游ゴシック"/>
              </a:rPr>
              <a:t>・・・</a:t>
            </a:r>
            <a:r>
              <a:rPr lang="ja-JP">
                <a:ea typeface="游ゴシック"/>
              </a:rPr>
              <a:t>ということが</a:t>
            </a:r>
            <a:r>
              <a:rPr lang="ja-JP" altLang="en-US">
                <a:ea typeface="游ゴシック"/>
              </a:rPr>
              <a:t>気づきとして挙げられました</a:t>
            </a:r>
            <a:r>
              <a:rPr lang="ja-JP">
                <a:ea typeface="游ゴシック"/>
              </a:rPr>
              <a:t>。</a:t>
            </a:r>
          </a:p>
        </p:txBody>
      </p:sp>
      <p:sp>
        <p:nvSpPr>
          <p:cNvPr id="4" name="Slide Number Placeholder 3"/>
          <p:cNvSpPr>
            <a:spLocks noGrp="1"/>
          </p:cNvSpPr>
          <p:nvPr>
            <p:ph type="sldNum" sz="quarter" idx="5"/>
          </p:nvPr>
        </p:nvSpPr>
        <p:spPr/>
        <p:txBody>
          <a:bodyPr/>
          <a:lstStyle/>
          <a:p>
            <a:fld id="{A8C0A204-18E1-4E4D-82B2-ED0EACD06353}" type="slidenum">
              <a:rPr kumimoji="1" lang="ja-JP" altLang="en-US" smtClean="0"/>
              <a:t>19</a:t>
            </a:fld>
            <a:endParaRPr kumimoji="1" lang="ja-JP" altLang="en-US"/>
          </a:p>
        </p:txBody>
      </p:sp>
    </p:spTree>
    <p:extLst>
      <p:ext uri="{BB962C8B-B14F-4D97-AF65-F5344CB8AC3E}">
        <p14:creationId xmlns:p14="http://schemas.microsoft.com/office/powerpoint/2010/main" val="1885300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ea typeface="游ゴシック"/>
              </a:rPr>
              <a:t>今後の課題としては、大きく2つが挙げられると考えています。まず1つ目は、現在教員インタビューはFIT-joinのメンバーのみで行っているため、FIT-join外の学生は受け身となってしまうこと</a:t>
            </a:r>
            <a:r>
              <a:rPr lang="ja-JP" altLang="en-US">
                <a:ea typeface="游ゴシック"/>
              </a:rPr>
              <a:t>、</a:t>
            </a:r>
            <a:r>
              <a:rPr lang="ja-JP">
                <a:ea typeface="游ゴシック"/>
              </a:rPr>
              <a:t>そして2つ目は、Future Design以外での情報発信が少なく、Future Designにあまり目を通さない学生には内容が伝わらないことです。これらの課題を改善していくためには、より多くの学生に教員インタビューの活動を知ってもらう必要があると考えます。そのため、・・・や・・・といったことを今後取り入れていこうと考えています。</a:t>
            </a:r>
          </a:p>
        </p:txBody>
      </p:sp>
      <p:sp>
        <p:nvSpPr>
          <p:cNvPr id="4" name="Slide Number Placeholder 3"/>
          <p:cNvSpPr>
            <a:spLocks noGrp="1"/>
          </p:cNvSpPr>
          <p:nvPr>
            <p:ph type="sldNum" sz="quarter" idx="5"/>
          </p:nvPr>
        </p:nvSpPr>
        <p:spPr/>
        <p:txBody>
          <a:bodyPr/>
          <a:lstStyle/>
          <a:p>
            <a:fld id="{A8C0A204-18E1-4E4D-82B2-ED0EACD06353}" type="slidenum">
              <a:rPr kumimoji="1" lang="ja-JP" altLang="en-US" smtClean="0"/>
              <a:t>20</a:t>
            </a:fld>
            <a:endParaRPr kumimoji="1" lang="ja-JP" altLang="en-US"/>
          </a:p>
        </p:txBody>
      </p:sp>
    </p:spTree>
    <p:extLst>
      <p:ext uri="{BB962C8B-B14F-4D97-AF65-F5344CB8AC3E}">
        <p14:creationId xmlns:p14="http://schemas.microsoft.com/office/powerpoint/2010/main" val="3622025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latin typeface="Calibri"/>
                <a:ea typeface="游ゴシック"/>
                <a:cs typeface="Calibri"/>
              </a:rPr>
              <a:t>ここからは、私たちが活動をしていく中で、感じた大学がもっとよくなるために改善できる点を発表します。</a:t>
            </a:r>
            <a:endParaRPr lang="ja-JP" altLang="en-US">
              <a:latin typeface="游ゴシック"/>
              <a:ea typeface="游ゴシック"/>
              <a:cs typeface="Calibri"/>
            </a:endParaRPr>
          </a:p>
        </p:txBody>
      </p:sp>
      <p:sp>
        <p:nvSpPr>
          <p:cNvPr id="4" name="Slide Number Placeholder 3"/>
          <p:cNvSpPr>
            <a:spLocks noGrp="1"/>
          </p:cNvSpPr>
          <p:nvPr>
            <p:ph type="sldNum" sz="quarter" idx="5"/>
          </p:nvPr>
        </p:nvSpPr>
        <p:spPr/>
        <p:txBody>
          <a:bodyPr/>
          <a:lstStyle/>
          <a:p>
            <a:fld id="{A8C0A204-18E1-4E4D-82B2-ED0EACD06353}" type="slidenum">
              <a:rPr kumimoji="1" lang="ja-JP" altLang="en-US" smtClean="0"/>
              <a:t>21</a:t>
            </a:fld>
            <a:endParaRPr kumimoji="1" lang="ja-JP" altLang="en-US"/>
          </a:p>
        </p:txBody>
      </p:sp>
    </p:spTree>
    <p:extLst>
      <p:ext uri="{BB962C8B-B14F-4D97-AF65-F5344CB8AC3E}">
        <p14:creationId xmlns:p14="http://schemas.microsoft.com/office/powerpoint/2010/main" val="36990898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latin typeface="Calibri"/>
                <a:ea typeface="游ゴシック"/>
                <a:cs typeface="Calibri"/>
              </a:rPr>
              <a:t>今年度の1月にFIT-joinのメンバーに対してアンケートを取りました。メンバーが活動を通して感じた、大学の改善点は以下の2つです。1つ目は学生と教員の交流不足、2つめは大学全体の支援・運営体制の改善です。これらを改善するために一つ目では、「学生と教員の関わりを強化するためにはどのようにすれば良いか」、2つ目では「学生の成長を支援するためにはどのようにすれば良いか」というテーマで話し合いをしました。</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8C0A204-18E1-4E4D-82B2-ED0EACD06353}" type="slidenum">
              <a:rPr kumimoji="1" lang="ja-JP" altLang="en-US" smtClean="0"/>
              <a:t>22</a:t>
            </a:fld>
            <a:endParaRPr kumimoji="1" lang="ja-JP" altLang="en-US"/>
          </a:p>
        </p:txBody>
      </p:sp>
    </p:spTree>
    <p:extLst>
      <p:ext uri="{BB962C8B-B14F-4D97-AF65-F5344CB8AC3E}">
        <p14:creationId xmlns:p14="http://schemas.microsoft.com/office/powerpoint/2010/main" val="2171957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latin typeface="游ゴシック"/>
                <a:ea typeface="游ゴシック"/>
                <a:cs typeface="Calibri"/>
              </a:rPr>
              <a:t>話し合った結果、学生と教員の関り強化をするために、研究室公開の日を実施する，授業で研究室，教員紹介資料を配布，教員と学生の交流パーティを実施，FIT-joinがSNSで教員紹介を発信することでなどが挙がりました．</a:t>
            </a:r>
          </a:p>
        </p:txBody>
      </p:sp>
      <p:sp>
        <p:nvSpPr>
          <p:cNvPr id="4" name="Slide Number Placeholder 3"/>
          <p:cNvSpPr>
            <a:spLocks noGrp="1"/>
          </p:cNvSpPr>
          <p:nvPr>
            <p:ph type="sldNum" sz="quarter" idx="5"/>
          </p:nvPr>
        </p:nvSpPr>
        <p:spPr/>
        <p:txBody>
          <a:bodyPr/>
          <a:lstStyle/>
          <a:p>
            <a:fld id="{A8C0A204-18E1-4E4D-82B2-ED0EACD06353}" type="slidenum">
              <a:rPr kumimoji="1" lang="ja-JP" altLang="en-US" smtClean="0"/>
              <a:t>23</a:t>
            </a:fld>
            <a:endParaRPr kumimoji="1" lang="ja-JP" altLang="en-US"/>
          </a:p>
        </p:txBody>
      </p:sp>
    </p:spTree>
    <p:extLst>
      <p:ext uri="{BB962C8B-B14F-4D97-AF65-F5344CB8AC3E}">
        <p14:creationId xmlns:p14="http://schemas.microsoft.com/office/powerpoint/2010/main" val="3506869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latin typeface="Calibri"/>
                <a:ea typeface="游ゴシック"/>
                <a:cs typeface="Calibri"/>
              </a:rPr>
              <a:t>また、</a:t>
            </a:r>
            <a:r>
              <a:rPr lang="en-US" altLang="ja-JP">
                <a:latin typeface="Calibri"/>
                <a:ea typeface="游ゴシック"/>
                <a:cs typeface="Calibri"/>
              </a:rPr>
              <a:t>2</a:t>
            </a:r>
            <a:r>
              <a:rPr lang="ja-JP" altLang="en-US">
                <a:latin typeface="Calibri"/>
                <a:ea typeface="游ゴシック"/>
                <a:cs typeface="Calibri"/>
              </a:rPr>
              <a:t>つ目では、学生が成長するために、大学にあったら助かるサポートは何かというテーマで話し合いました。まず私たちは、大学のサポートは既に充実しているのではないかという話になりました。しかし、myFITにたくさん情報があるため、情報にまとまりが無く、イベントが伝わりづらい、そしてイベントに参加することに少しハードルを高く感じるなどがあり、活用しづらいなどがあるのではないかと考えました。そこで、大学のイベントを活用しやすくするために、以下の4つが挙がりました。</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8C0A204-18E1-4E4D-82B2-ED0EACD06353}" type="slidenum">
              <a:rPr kumimoji="1" lang="ja-JP" altLang="en-US" smtClean="0"/>
              <a:t>24</a:t>
            </a:fld>
            <a:endParaRPr kumimoji="1" lang="ja-JP" altLang="en-US"/>
          </a:p>
        </p:txBody>
      </p:sp>
    </p:spTree>
    <p:extLst>
      <p:ext uri="{BB962C8B-B14F-4D97-AF65-F5344CB8AC3E}">
        <p14:creationId xmlns:p14="http://schemas.microsoft.com/office/powerpoint/2010/main" val="14286891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C8F5F-C989-DD6B-106D-F5046DF4C2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B5B59C-8A44-954A-BD92-8FE3DD7BE0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159081-5E75-BCBC-0F95-DD5171A70EDF}"/>
              </a:ext>
            </a:extLst>
          </p:cNvPr>
          <p:cNvSpPr>
            <a:spLocks noGrp="1"/>
          </p:cNvSpPr>
          <p:nvPr>
            <p:ph type="body" idx="1"/>
          </p:nvPr>
        </p:nvSpPr>
        <p:spPr/>
        <p:txBody>
          <a:bodyPr/>
          <a:lstStyle/>
          <a:p>
            <a:r>
              <a:rPr lang="ja-JP" altLang="en-US">
                <a:latin typeface="游ゴシック"/>
                <a:ea typeface="游ゴシック"/>
                <a:cs typeface="Calibri"/>
              </a:rPr>
              <a:t>改めて</a:t>
            </a:r>
            <a:r>
              <a:rPr lang="en-US" altLang="ja-JP">
                <a:latin typeface="游ゴシック"/>
                <a:ea typeface="游ゴシック"/>
                <a:cs typeface="Calibri"/>
              </a:rPr>
              <a:t>FIT</a:t>
            </a:r>
            <a:r>
              <a:rPr lang="ja-JP" altLang="en-US">
                <a:latin typeface="游ゴシック"/>
                <a:ea typeface="游ゴシック"/>
                <a:cs typeface="Calibri"/>
              </a:rPr>
              <a:t>ー</a:t>
            </a:r>
            <a:r>
              <a:rPr lang="en-US" altLang="ja-JP">
                <a:latin typeface="游ゴシック"/>
                <a:ea typeface="游ゴシック"/>
                <a:cs typeface="Calibri"/>
              </a:rPr>
              <a:t>join</a:t>
            </a:r>
            <a:r>
              <a:rPr lang="ja-JP" altLang="en-US">
                <a:latin typeface="游ゴシック"/>
                <a:ea typeface="游ゴシック"/>
                <a:cs typeface="Calibri"/>
              </a:rPr>
              <a:t>が考える</a:t>
            </a:r>
            <a:r>
              <a:rPr lang="en-US" altLang="ja-JP">
                <a:latin typeface="游ゴシック"/>
                <a:ea typeface="游ゴシック"/>
                <a:cs typeface="Calibri"/>
              </a:rPr>
              <a:t>2</a:t>
            </a:r>
            <a:r>
              <a:rPr lang="ja-JP" altLang="en-US">
                <a:latin typeface="游ゴシック"/>
                <a:ea typeface="游ゴシック"/>
                <a:cs typeface="Calibri"/>
              </a:rPr>
              <a:t>つの課題点は，１つ目は学生と教員の交流不足，２つ目は大学全体の支援・運営体制の改善であると考えます．これら課題点にたいする改善策を教職員の方々ともお話が出来たらなと思います。</a:t>
            </a:r>
          </a:p>
        </p:txBody>
      </p:sp>
      <p:sp>
        <p:nvSpPr>
          <p:cNvPr id="4" name="Slide Number Placeholder 3">
            <a:extLst>
              <a:ext uri="{FF2B5EF4-FFF2-40B4-BE49-F238E27FC236}">
                <a16:creationId xmlns:a16="http://schemas.microsoft.com/office/drawing/2014/main" id="{9CF14471-F7B6-421B-67F2-37A04CF23A3D}"/>
              </a:ext>
            </a:extLst>
          </p:cNvPr>
          <p:cNvSpPr>
            <a:spLocks noGrp="1"/>
          </p:cNvSpPr>
          <p:nvPr>
            <p:ph type="sldNum" sz="quarter" idx="5"/>
          </p:nvPr>
        </p:nvSpPr>
        <p:spPr/>
        <p:txBody>
          <a:bodyPr/>
          <a:lstStyle/>
          <a:p>
            <a:fld id="{A8C0A204-18E1-4E4D-82B2-ED0EACD06353}" type="slidenum">
              <a:rPr kumimoji="1" lang="ja-JP" altLang="en-US" smtClean="0"/>
              <a:t>25</a:t>
            </a:fld>
            <a:endParaRPr kumimoji="1" lang="ja-JP" altLang="en-US"/>
          </a:p>
        </p:txBody>
      </p:sp>
    </p:spTree>
    <p:extLst>
      <p:ext uri="{BB962C8B-B14F-4D97-AF65-F5344CB8AC3E}">
        <p14:creationId xmlns:p14="http://schemas.microsoft.com/office/powerpoint/2010/main" val="13161390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9262942-ABD3-D25D-39A2-BBB39C676291}"/>
              </a:ext>
            </a:extLst>
          </p:cNvPr>
          <p:cNvSpPr/>
          <p:nvPr userDrawn="1"/>
        </p:nvSpPr>
        <p:spPr>
          <a:xfrm>
            <a:off x="0" y="6250115"/>
            <a:ext cx="12192000" cy="681037"/>
          </a:xfrm>
          <a:prstGeom prst="rect">
            <a:avLst/>
          </a:prstGeom>
          <a:solidFill>
            <a:schemeClr val="accent6">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2" name="タイトル 1">
            <a:extLst>
              <a:ext uri="{FF2B5EF4-FFF2-40B4-BE49-F238E27FC236}">
                <a16:creationId xmlns:a16="http://schemas.microsoft.com/office/drawing/2014/main" id="{B89B0331-C2B1-B49A-9579-EEF48C1543BC}"/>
              </a:ext>
            </a:extLst>
          </p:cNvPr>
          <p:cNvSpPr>
            <a:spLocks noGrp="1"/>
          </p:cNvSpPr>
          <p:nvPr>
            <p:ph type="title"/>
          </p:nvPr>
        </p:nvSpPr>
        <p:spPr/>
        <p:txBody>
          <a:bodyPr/>
          <a:lstStyle/>
          <a:p>
            <a:r>
              <a:rPr kumimoji="1" lang="ja-JP" altLang="en-US"/>
              <a:t>マスター タイトルの書式設定</a:t>
            </a:r>
          </a:p>
        </p:txBody>
      </p:sp>
      <p:pic>
        <p:nvPicPr>
          <p:cNvPr id="6" name="図 5" descr="ロゴ が含まれている画像&#10;&#10;自動的に生成された説明">
            <a:extLst>
              <a:ext uri="{FF2B5EF4-FFF2-40B4-BE49-F238E27FC236}">
                <a16:creationId xmlns:a16="http://schemas.microsoft.com/office/drawing/2014/main" id="{ED48B38E-7F14-53F6-5BAC-AF91F21A89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163" y="6258046"/>
            <a:ext cx="2886837" cy="599954"/>
          </a:xfrm>
          <a:prstGeom prst="rect">
            <a:avLst/>
          </a:prstGeom>
        </p:spPr>
      </p:pic>
      <p:sp>
        <p:nvSpPr>
          <p:cNvPr id="7" name="正方形/長方形 6">
            <a:extLst>
              <a:ext uri="{FF2B5EF4-FFF2-40B4-BE49-F238E27FC236}">
                <a16:creationId xmlns:a16="http://schemas.microsoft.com/office/drawing/2014/main" id="{4C9622B5-2925-1908-0660-73F9ADFC4BE7}"/>
              </a:ext>
            </a:extLst>
          </p:cNvPr>
          <p:cNvSpPr/>
          <p:nvPr userDrawn="1"/>
        </p:nvSpPr>
        <p:spPr>
          <a:xfrm>
            <a:off x="0" y="6259259"/>
            <a:ext cx="12192000" cy="681037"/>
          </a:xfrm>
          <a:prstGeom prst="rect">
            <a:avLst/>
          </a:prstGeom>
          <a:solidFill>
            <a:schemeClr val="accent6">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pic>
        <p:nvPicPr>
          <p:cNvPr id="8" name="図 7" descr="ロゴ が含まれている画像&#10;&#10;自動的に生成された説明">
            <a:extLst>
              <a:ext uri="{FF2B5EF4-FFF2-40B4-BE49-F238E27FC236}">
                <a16:creationId xmlns:a16="http://schemas.microsoft.com/office/drawing/2014/main" id="{C4BB820F-5BF3-71BB-A375-5EF3A2AEF1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163" y="6267190"/>
            <a:ext cx="2886837" cy="599954"/>
          </a:xfrm>
          <a:prstGeom prst="rect">
            <a:avLst/>
          </a:prstGeom>
        </p:spPr>
      </p:pic>
    </p:spTree>
    <p:extLst>
      <p:ext uri="{BB962C8B-B14F-4D97-AF65-F5344CB8AC3E}">
        <p14:creationId xmlns:p14="http://schemas.microsoft.com/office/powerpoint/2010/main" val="3110725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805D89-C937-1558-9074-29E7B82AB22F}"/>
              </a:ext>
            </a:extLst>
          </p:cNvPr>
          <p:cNvSpPr>
            <a:spLocks noGrp="1"/>
          </p:cNvSpPr>
          <p:nvPr>
            <p:ph type="ctrTitle"/>
          </p:nvPr>
        </p:nvSpPr>
        <p:spPr>
          <a:xfrm>
            <a:off x="697626" y="11017"/>
            <a:ext cx="11494373" cy="656495"/>
          </a:xfrm>
        </p:spPr>
        <p:txBody>
          <a:bodyPr anchor="b">
            <a:normAutofit/>
          </a:bodyPr>
          <a:lstStyle>
            <a:lvl1pPr algn="l">
              <a:defRPr sz="4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E9EA4A8-9644-47F4-D880-AF33FFFC34D6}"/>
              </a:ext>
            </a:extLst>
          </p:cNvPr>
          <p:cNvSpPr>
            <a:spLocks noGrp="1"/>
          </p:cNvSpPr>
          <p:nvPr>
            <p:ph type="subTitle" idx="1"/>
          </p:nvPr>
        </p:nvSpPr>
        <p:spPr>
          <a:xfrm>
            <a:off x="0" y="1061665"/>
            <a:ext cx="12192000" cy="5205521"/>
          </a:xfrm>
          <a:prstGeom prst="rect">
            <a:avLst/>
          </a:prstGeom>
        </p:spPr>
        <p:txBody>
          <a:bodyPr/>
          <a:lstStyle>
            <a:lvl1pPr marL="0" indent="0" algn="l">
              <a:lnSpc>
                <a:spcPct val="100000"/>
              </a:lnSpc>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スライド番号プレースホルダー 5">
            <a:extLst>
              <a:ext uri="{FF2B5EF4-FFF2-40B4-BE49-F238E27FC236}">
                <a16:creationId xmlns:a16="http://schemas.microsoft.com/office/drawing/2014/main" id="{092F8E72-077A-DF73-F08D-29C6A4632F9F}"/>
              </a:ext>
            </a:extLst>
          </p:cNvPr>
          <p:cNvSpPr>
            <a:spLocks noGrp="1"/>
          </p:cNvSpPr>
          <p:nvPr>
            <p:ph type="sldNum" sz="quarter" idx="4"/>
          </p:nvPr>
        </p:nvSpPr>
        <p:spPr>
          <a:xfrm>
            <a:off x="11722608" y="11017"/>
            <a:ext cx="469392" cy="365125"/>
          </a:xfrm>
          <a:prstGeom prst="rect">
            <a:avLst/>
          </a:prstGeom>
          <a:ln>
            <a:solidFill>
              <a:schemeClr val="tx1"/>
            </a:solidFill>
          </a:ln>
        </p:spPr>
        <p:txBody>
          <a:bodyPr vert="horz" lIns="91440" tIns="45720" rIns="91440" bIns="45720" rtlCol="0" anchor="ctr"/>
          <a:lstStyle>
            <a:lvl1pPr algn="ctr">
              <a:defRPr sz="1400">
                <a:solidFill>
                  <a:schemeClr val="tx1"/>
                </a:solidFill>
              </a:defRPr>
            </a:lvl1pPr>
          </a:lstStyle>
          <a:p>
            <a:fld id="{8401C16A-3DEC-4806-A87D-9521833B4CF5}" type="slidenum">
              <a:rPr lang="ja-JP" altLang="en-US" smtClean="0"/>
              <a:pPr/>
              <a:t>‹#›</a:t>
            </a:fld>
            <a:endParaRPr lang="ja-JP" altLang="en-US"/>
          </a:p>
        </p:txBody>
      </p:sp>
      <p:sp>
        <p:nvSpPr>
          <p:cNvPr id="6" name="テキスト ボックス 5">
            <a:extLst>
              <a:ext uri="{FF2B5EF4-FFF2-40B4-BE49-F238E27FC236}">
                <a16:creationId xmlns:a16="http://schemas.microsoft.com/office/drawing/2014/main" id="{B38A73F9-C51B-5013-1CA4-F8990FDCD0D7}"/>
              </a:ext>
            </a:extLst>
          </p:cNvPr>
          <p:cNvSpPr txBox="1"/>
          <p:nvPr userDrawn="1"/>
        </p:nvSpPr>
        <p:spPr>
          <a:xfrm>
            <a:off x="0" y="11017"/>
            <a:ext cx="697627" cy="707886"/>
          </a:xfrm>
          <a:prstGeom prst="rect">
            <a:avLst/>
          </a:prstGeom>
          <a:noFill/>
        </p:spPr>
        <p:txBody>
          <a:bodyPr wrap="none" rtlCol="0">
            <a:spAutoFit/>
          </a:bodyPr>
          <a:lstStyle/>
          <a:p>
            <a:r>
              <a:rPr kumimoji="1" lang="ja-JP" altLang="en-US" sz="4000"/>
              <a:t>■</a:t>
            </a:r>
          </a:p>
        </p:txBody>
      </p:sp>
      <p:cxnSp>
        <p:nvCxnSpPr>
          <p:cNvPr id="7" name="直線コネクタ 6">
            <a:extLst>
              <a:ext uri="{FF2B5EF4-FFF2-40B4-BE49-F238E27FC236}">
                <a16:creationId xmlns:a16="http://schemas.microsoft.com/office/drawing/2014/main" id="{45F75601-18A6-D3AB-E3A5-C7677C47296A}"/>
              </a:ext>
            </a:extLst>
          </p:cNvPr>
          <p:cNvCxnSpPr/>
          <p:nvPr userDrawn="1"/>
        </p:nvCxnSpPr>
        <p:spPr>
          <a:xfrm>
            <a:off x="0" y="718903"/>
            <a:ext cx="12192000" cy="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 name="正方形/長方形 4">
            <a:extLst>
              <a:ext uri="{FF2B5EF4-FFF2-40B4-BE49-F238E27FC236}">
                <a16:creationId xmlns:a16="http://schemas.microsoft.com/office/drawing/2014/main" id="{3DA5B540-4F37-8440-09DE-32BCEFE1173C}"/>
              </a:ext>
            </a:extLst>
          </p:cNvPr>
          <p:cNvSpPr/>
          <p:nvPr userDrawn="1"/>
        </p:nvSpPr>
        <p:spPr>
          <a:xfrm>
            <a:off x="0" y="6259259"/>
            <a:ext cx="12192000" cy="681037"/>
          </a:xfrm>
          <a:prstGeom prst="rect">
            <a:avLst/>
          </a:prstGeom>
          <a:solidFill>
            <a:schemeClr val="accent6">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pic>
        <p:nvPicPr>
          <p:cNvPr id="8" name="図 7" descr="ロゴ が含まれている画像&#10;&#10;自動的に生成された説明">
            <a:extLst>
              <a:ext uri="{FF2B5EF4-FFF2-40B4-BE49-F238E27FC236}">
                <a16:creationId xmlns:a16="http://schemas.microsoft.com/office/drawing/2014/main" id="{89208030-600C-B389-579D-7EFC152A32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163" y="6267190"/>
            <a:ext cx="2886837" cy="599954"/>
          </a:xfrm>
          <a:prstGeom prst="rect">
            <a:avLst/>
          </a:prstGeom>
        </p:spPr>
      </p:pic>
    </p:spTree>
    <p:extLst>
      <p:ext uri="{BB962C8B-B14F-4D97-AF65-F5344CB8AC3E}">
        <p14:creationId xmlns:p14="http://schemas.microsoft.com/office/powerpoint/2010/main" val="12405701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E14C5C7-C2AC-F657-0145-E295907FC267}"/>
              </a:ext>
            </a:extLst>
          </p:cNvPr>
          <p:cNvSpPr>
            <a:spLocks noGrp="1"/>
          </p:cNvSpPr>
          <p:nvPr>
            <p:ph type="title"/>
          </p:nvPr>
        </p:nvSpPr>
        <p:spPr>
          <a:xfrm>
            <a:off x="0" y="2766218"/>
            <a:ext cx="121920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Tree>
    <p:extLst>
      <p:ext uri="{BB962C8B-B14F-4D97-AF65-F5344CB8AC3E}">
        <p14:creationId xmlns:p14="http://schemas.microsoft.com/office/powerpoint/2010/main" val="4030711177"/>
      </p:ext>
    </p:extLst>
  </p:cSld>
  <p:clrMap bg1="lt1" tx1="dk1" bg2="lt2" tx2="dk2" accent1="accent1" accent2="accent2" accent3="accent3" accent4="accent4" accent5="accent5" accent6="accent6" hlink="hlink" folHlink="folHlink"/>
  <p:sldLayoutIdLst>
    <p:sldLayoutId id="2147483651" r:id="rId1"/>
    <p:sldLayoutId id="2147483649" r:id="rId2"/>
  </p:sldLayoutIdLst>
  <p:hf hdr="0" ftr="0" dt="0"/>
  <p:txStyles>
    <p:titleStyle>
      <a:lvl1pPr algn="ctr"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52057C-225C-A387-AFAD-ED92BC2A2A68}"/>
              </a:ext>
            </a:extLst>
          </p:cNvPr>
          <p:cNvSpPr>
            <a:spLocks noGrp="1"/>
          </p:cNvSpPr>
          <p:nvPr>
            <p:ph type="title"/>
          </p:nvPr>
        </p:nvSpPr>
        <p:spPr/>
        <p:txBody>
          <a:bodyPr>
            <a:normAutofit fontScale="90000"/>
          </a:bodyPr>
          <a:lstStyle/>
          <a:p>
            <a:r>
              <a:rPr kumimoji="1" lang="en-US" altLang="ja-JP"/>
              <a:t>2025</a:t>
            </a:r>
            <a:r>
              <a:rPr kumimoji="1" lang="ja-JP" altLang="en-US"/>
              <a:t>年度　福岡工業大学　</a:t>
            </a:r>
            <a:br>
              <a:rPr kumimoji="1" lang="en-US" altLang="ja-JP"/>
            </a:br>
            <a:r>
              <a:rPr kumimoji="1" lang="ja-JP" altLang="en-US"/>
              <a:t>学生</a:t>
            </a:r>
            <a:r>
              <a:rPr kumimoji="1" lang="en-US" altLang="ja-JP"/>
              <a:t>FD</a:t>
            </a:r>
            <a:r>
              <a:rPr kumimoji="1" lang="ja-JP" altLang="en-US"/>
              <a:t>団体：</a:t>
            </a:r>
            <a:r>
              <a:rPr kumimoji="1" lang="en-US" altLang="ja-JP"/>
              <a:t>FIT-join</a:t>
            </a:r>
            <a:br>
              <a:rPr kumimoji="1" lang="en-US" altLang="ja-JP"/>
            </a:br>
            <a:r>
              <a:rPr kumimoji="1" lang="ja-JP" altLang="en-US"/>
              <a:t>活動報告会</a:t>
            </a:r>
          </a:p>
        </p:txBody>
      </p:sp>
    </p:spTree>
    <p:extLst>
      <p:ext uri="{BB962C8B-B14F-4D97-AF65-F5344CB8AC3E}">
        <p14:creationId xmlns:p14="http://schemas.microsoft.com/office/powerpoint/2010/main" val="1915875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2390EB-6270-117E-C0D5-36D3A7D22357}"/>
              </a:ext>
            </a:extLst>
          </p:cNvPr>
          <p:cNvSpPr>
            <a:spLocks noGrp="1"/>
          </p:cNvSpPr>
          <p:nvPr>
            <p:ph type="ctrTitle"/>
          </p:nvPr>
        </p:nvSpPr>
        <p:spPr/>
        <p:txBody>
          <a:bodyPr/>
          <a:lstStyle/>
          <a:p>
            <a:r>
              <a:rPr lang="ja-JP" altLang="en-US"/>
              <a:t>本日の流れ</a:t>
            </a:r>
            <a:endParaRPr kumimoji="1" lang="ja-JP" altLang="en-US"/>
          </a:p>
        </p:txBody>
      </p:sp>
      <p:sp>
        <p:nvSpPr>
          <p:cNvPr id="3" name="字幕 2">
            <a:extLst>
              <a:ext uri="{FF2B5EF4-FFF2-40B4-BE49-F238E27FC236}">
                <a16:creationId xmlns:a16="http://schemas.microsoft.com/office/drawing/2014/main" id="{9BA9DA78-3A31-BE8B-12DA-238B76674F7C}"/>
              </a:ext>
            </a:extLst>
          </p:cNvPr>
          <p:cNvSpPr>
            <a:spLocks noGrp="1"/>
          </p:cNvSpPr>
          <p:nvPr>
            <p:ph type="subTitle" idx="1"/>
          </p:nvPr>
        </p:nvSpPr>
        <p:spPr/>
        <p:txBody>
          <a:bodyPr lIns="91440" tIns="45720" rIns="91440" bIns="45720" anchor="t"/>
          <a:lstStyle/>
          <a:p>
            <a:r>
              <a:rPr kumimoji="1" lang="ja-JP" altLang="en-US" sz="4000"/>
              <a:t>・</a:t>
            </a:r>
            <a:r>
              <a:rPr kumimoji="1" lang="en-US" altLang="ja-JP" sz="4000"/>
              <a:t>FIT-join</a:t>
            </a:r>
            <a:r>
              <a:rPr kumimoji="1" lang="ja-JP" altLang="en-US" sz="4000"/>
              <a:t>概要説明</a:t>
            </a:r>
            <a:endParaRPr kumimoji="1" lang="en-US" altLang="ja-JP" sz="4000"/>
          </a:p>
          <a:p>
            <a:r>
              <a:rPr lang="ja-JP" altLang="en-US" sz="4000"/>
              <a:t>・</a:t>
            </a:r>
            <a:r>
              <a:rPr lang="en-US" altLang="ja-JP" sz="4000"/>
              <a:t>2025</a:t>
            </a:r>
            <a:r>
              <a:rPr lang="ja-JP" altLang="en-US" sz="4000"/>
              <a:t>年度活動事例報告</a:t>
            </a:r>
            <a:endParaRPr lang="en-US" altLang="ja-JP" sz="4000"/>
          </a:p>
          <a:p>
            <a:r>
              <a:rPr lang="ja-JP" altLang="en-US" sz="4000"/>
              <a:t>・</a:t>
            </a:r>
            <a:r>
              <a:rPr lang="en-US" altLang="ja-JP" sz="4000"/>
              <a:t>FIT-join</a:t>
            </a:r>
            <a:r>
              <a:rPr lang="ja-JP" altLang="en-US" sz="4000"/>
              <a:t>が考える大学の課題点</a:t>
            </a:r>
            <a:endParaRPr lang="en-US" altLang="ja-JP" sz="4000"/>
          </a:p>
          <a:p>
            <a:endParaRPr lang="en-US" altLang="ja-JP" sz="4000"/>
          </a:p>
          <a:p>
            <a:endParaRPr kumimoji="1" lang="ja-JP" altLang="en-US"/>
          </a:p>
        </p:txBody>
      </p:sp>
      <p:sp>
        <p:nvSpPr>
          <p:cNvPr id="4" name="スライド番号プレースホルダー 3">
            <a:extLst>
              <a:ext uri="{FF2B5EF4-FFF2-40B4-BE49-F238E27FC236}">
                <a16:creationId xmlns:a16="http://schemas.microsoft.com/office/drawing/2014/main" id="{0F593E7C-E4C3-54DD-6404-AFAF6E5F88DD}"/>
              </a:ext>
            </a:extLst>
          </p:cNvPr>
          <p:cNvSpPr>
            <a:spLocks noGrp="1"/>
          </p:cNvSpPr>
          <p:nvPr>
            <p:ph type="sldNum" sz="quarter" idx="4"/>
          </p:nvPr>
        </p:nvSpPr>
        <p:spPr/>
        <p:txBody>
          <a:bodyPr/>
          <a:lstStyle/>
          <a:p>
            <a:fld id="{8401C16A-3DEC-4806-A87D-9521833B4CF5}" type="slidenum">
              <a:rPr lang="ja-JP" altLang="en-US" smtClean="0"/>
              <a:pPr/>
              <a:t>2</a:t>
            </a:fld>
            <a:endParaRPr lang="ja-JP" altLang="en-US"/>
          </a:p>
        </p:txBody>
      </p:sp>
    </p:spTree>
    <p:extLst>
      <p:ext uri="{BB962C8B-B14F-4D97-AF65-F5344CB8AC3E}">
        <p14:creationId xmlns:p14="http://schemas.microsoft.com/office/powerpoint/2010/main" val="1057005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F2F72-2B02-6F5C-9C94-6CA1A8CBEDD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9AD8011-2165-0501-2299-C34711A8C0C7}"/>
              </a:ext>
            </a:extLst>
          </p:cNvPr>
          <p:cNvSpPr>
            <a:spLocks noGrp="1"/>
          </p:cNvSpPr>
          <p:nvPr>
            <p:ph type="ctrTitle"/>
          </p:nvPr>
        </p:nvSpPr>
        <p:spPr/>
        <p:txBody>
          <a:bodyPr/>
          <a:lstStyle/>
          <a:p>
            <a:r>
              <a:rPr lang="ja-JP" altLang="en-US"/>
              <a:t>本日の流れ</a:t>
            </a:r>
            <a:endParaRPr kumimoji="1" lang="ja-JP" altLang="en-US"/>
          </a:p>
        </p:txBody>
      </p:sp>
      <p:sp>
        <p:nvSpPr>
          <p:cNvPr id="3" name="字幕 2">
            <a:extLst>
              <a:ext uri="{FF2B5EF4-FFF2-40B4-BE49-F238E27FC236}">
                <a16:creationId xmlns:a16="http://schemas.microsoft.com/office/drawing/2014/main" id="{F086CC9F-D9D6-D2D3-3659-A1DFB7070D85}"/>
              </a:ext>
            </a:extLst>
          </p:cNvPr>
          <p:cNvSpPr>
            <a:spLocks noGrp="1"/>
          </p:cNvSpPr>
          <p:nvPr>
            <p:ph type="subTitle" idx="1"/>
          </p:nvPr>
        </p:nvSpPr>
        <p:spPr/>
        <p:txBody>
          <a:bodyPr lIns="91440" tIns="45720" rIns="91440" bIns="45720" anchor="t"/>
          <a:lstStyle/>
          <a:p>
            <a:r>
              <a:rPr kumimoji="1" lang="ja-JP" altLang="en-US" sz="4000"/>
              <a:t>・</a:t>
            </a:r>
            <a:r>
              <a:rPr kumimoji="1" lang="en-US" altLang="ja-JP" sz="4000"/>
              <a:t>FIT-join</a:t>
            </a:r>
            <a:r>
              <a:rPr kumimoji="1" lang="ja-JP" altLang="en-US" sz="4000"/>
              <a:t>概要説明</a:t>
            </a:r>
            <a:endParaRPr kumimoji="1" lang="en-US" altLang="ja-JP" sz="4000"/>
          </a:p>
          <a:p>
            <a:r>
              <a:rPr lang="ja-JP" altLang="en-US" sz="4000">
                <a:solidFill>
                  <a:schemeClr val="accent3"/>
                </a:solidFill>
              </a:rPr>
              <a:t>・</a:t>
            </a:r>
            <a:r>
              <a:rPr lang="en-US" altLang="ja-JP" sz="4000">
                <a:solidFill>
                  <a:schemeClr val="accent3"/>
                </a:solidFill>
              </a:rPr>
              <a:t>2025</a:t>
            </a:r>
            <a:r>
              <a:rPr lang="ja-JP" altLang="en-US" sz="4000">
                <a:solidFill>
                  <a:schemeClr val="accent3"/>
                </a:solidFill>
              </a:rPr>
              <a:t>年度活動事例報告</a:t>
            </a:r>
            <a:endParaRPr lang="en-US" altLang="ja-JP" sz="4000">
              <a:solidFill>
                <a:schemeClr val="accent3"/>
              </a:solidFill>
            </a:endParaRPr>
          </a:p>
          <a:p>
            <a:r>
              <a:rPr lang="ja-JP" altLang="en-US" sz="4000">
                <a:solidFill>
                  <a:schemeClr val="accent3"/>
                </a:solidFill>
              </a:rPr>
              <a:t>・</a:t>
            </a:r>
            <a:r>
              <a:rPr lang="en-US" altLang="ja-JP" sz="4000">
                <a:solidFill>
                  <a:schemeClr val="accent3"/>
                </a:solidFill>
              </a:rPr>
              <a:t>FIT-join</a:t>
            </a:r>
            <a:r>
              <a:rPr lang="ja-JP" altLang="en-US" sz="4000">
                <a:solidFill>
                  <a:schemeClr val="accent3"/>
                </a:solidFill>
              </a:rPr>
              <a:t>が考える大学の課題点</a:t>
            </a:r>
            <a:endParaRPr lang="en-US" altLang="ja-JP" sz="4000">
              <a:solidFill>
                <a:schemeClr val="accent3"/>
              </a:solidFill>
            </a:endParaRPr>
          </a:p>
          <a:p>
            <a:endParaRPr lang="en-US" altLang="ja-JP" sz="4000">
              <a:solidFill>
                <a:schemeClr val="accent3"/>
              </a:solidFill>
            </a:endParaRPr>
          </a:p>
          <a:p>
            <a:endParaRPr kumimoji="1" lang="ja-JP" altLang="en-US"/>
          </a:p>
        </p:txBody>
      </p:sp>
      <p:sp>
        <p:nvSpPr>
          <p:cNvPr id="4" name="スライド番号プレースホルダー 3">
            <a:extLst>
              <a:ext uri="{FF2B5EF4-FFF2-40B4-BE49-F238E27FC236}">
                <a16:creationId xmlns:a16="http://schemas.microsoft.com/office/drawing/2014/main" id="{18755E69-70EF-6201-EF00-152B6796D684}"/>
              </a:ext>
            </a:extLst>
          </p:cNvPr>
          <p:cNvSpPr>
            <a:spLocks noGrp="1"/>
          </p:cNvSpPr>
          <p:nvPr>
            <p:ph type="sldNum" sz="quarter" idx="4"/>
          </p:nvPr>
        </p:nvSpPr>
        <p:spPr/>
        <p:txBody>
          <a:bodyPr/>
          <a:lstStyle/>
          <a:p>
            <a:fld id="{8401C16A-3DEC-4806-A87D-9521833B4CF5}" type="slidenum">
              <a:rPr lang="ja-JP" altLang="en-US" smtClean="0"/>
              <a:pPr/>
              <a:t>3</a:t>
            </a:fld>
            <a:endParaRPr lang="ja-JP" altLang="en-US"/>
          </a:p>
        </p:txBody>
      </p:sp>
    </p:spTree>
    <p:extLst>
      <p:ext uri="{BB962C8B-B14F-4D97-AF65-F5344CB8AC3E}">
        <p14:creationId xmlns:p14="http://schemas.microsoft.com/office/powerpoint/2010/main" val="2150910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5A583C-E380-0A72-0F17-9E8F1ABD7BBC}"/>
              </a:ext>
            </a:extLst>
          </p:cNvPr>
          <p:cNvSpPr>
            <a:spLocks noGrp="1"/>
          </p:cNvSpPr>
          <p:nvPr>
            <p:ph type="ctrTitle"/>
          </p:nvPr>
        </p:nvSpPr>
        <p:spPr>
          <a:xfrm>
            <a:off x="711200" y="11017"/>
            <a:ext cx="11480799" cy="656495"/>
          </a:xfrm>
        </p:spPr>
        <p:txBody>
          <a:bodyPr/>
          <a:lstStyle/>
          <a:p>
            <a:r>
              <a:rPr kumimoji="1" lang="en-US" altLang="ja-JP"/>
              <a:t>FIT-join</a:t>
            </a:r>
            <a:r>
              <a:rPr kumimoji="1" lang="ja-JP" altLang="en-US"/>
              <a:t>概要説明</a:t>
            </a:r>
          </a:p>
        </p:txBody>
      </p:sp>
      <p:sp>
        <p:nvSpPr>
          <p:cNvPr id="4" name="スライド番号プレースホルダー 3">
            <a:extLst>
              <a:ext uri="{FF2B5EF4-FFF2-40B4-BE49-F238E27FC236}">
                <a16:creationId xmlns:a16="http://schemas.microsoft.com/office/drawing/2014/main" id="{2016C996-B5F1-AC57-B12E-51573C4E1705}"/>
              </a:ext>
            </a:extLst>
          </p:cNvPr>
          <p:cNvSpPr>
            <a:spLocks noGrp="1"/>
          </p:cNvSpPr>
          <p:nvPr>
            <p:ph type="sldNum" sz="quarter" idx="4"/>
          </p:nvPr>
        </p:nvSpPr>
        <p:spPr/>
        <p:txBody>
          <a:bodyPr/>
          <a:lstStyle/>
          <a:p>
            <a:fld id="{8401C16A-3DEC-4806-A87D-9521833B4CF5}" type="slidenum">
              <a:rPr lang="ja-JP" altLang="en-US" smtClean="0"/>
              <a:pPr/>
              <a:t>4</a:t>
            </a:fld>
            <a:endParaRPr lang="ja-JP" altLang="en-US"/>
          </a:p>
        </p:txBody>
      </p:sp>
      <p:sp>
        <p:nvSpPr>
          <p:cNvPr id="5" name="楕円 4">
            <a:extLst>
              <a:ext uri="{FF2B5EF4-FFF2-40B4-BE49-F238E27FC236}">
                <a16:creationId xmlns:a16="http://schemas.microsoft.com/office/drawing/2014/main" id="{A82372E0-151F-F514-0FFD-DE6DA7261797}"/>
              </a:ext>
            </a:extLst>
          </p:cNvPr>
          <p:cNvSpPr/>
          <p:nvPr/>
        </p:nvSpPr>
        <p:spPr>
          <a:xfrm>
            <a:off x="4719781" y="1762412"/>
            <a:ext cx="2752437" cy="170872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5400"/>
              <a:t>学生</a:t>
            </a:r>
          </a:p>
        </p:txBody>
      </p:sp>
      <p:sp>
        <p:nvSpPr>
          <p:cNvPr id="6" name="楕円 5">
            <a:extLst>
              <a:ext uri="{FF2B5EF4-FFF2-40B4-BE49-F238E27FC236}">
                <a16:creationId xmlns:a16="http://schemas.microsoft.com/office/drawing/2014/main" id="{BEEC6554-DB25-74AB-2EDB-B508C4C5DF94}"/>
              </a:ext>
            </a:extLst>
          </p:cNvPr>
          <p:cNvSpPr/>
          <p:nvPr/>
        </p:nvSpPr>
        <p:spPr>
          <a:xfrm>
            <a:off x="234696" y="4289947"/>
            <a:ext cx="2752437" cy="170872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5400"/>
              <a:t>教員</a:t>
            </a:r>
          </a:p>
        </p:txBody>
      </p:sp>
      <p:sp>
        <p:nvSpPr>
          <p:cNvPr id="7" name="楕円 6">
            <a:extLst>
              <a:ext uri="{FF2B5EF4-FFF2-40B4-BE49-F238E27FC236}">
                <a16:creationId xmlns:a16="http://schemas.microsoft.com/office/drawing/2014/main" id="{676646F4-18BE-292E-3E43-1369EFA0405F}"/>
              </a:ext>
            </a:extLst>
          </p:cNvPr>
          <p:cNvSpPr/>
          <p:nvPr/>
        </p:nvSpPr>
        <p:spPr>
          <a:xfrm>
            <a:off x="9204867" y="4289948"/>
            <a:ext cx="2752437" cy="1708727"/>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5400"/>
              <a:t>職員</a:t>
            </a:r>
          </a:p>
        </p:txBody>
      </p:sp>
      <p:sp>
        <p:nvSpPr>
          <p:cNvPr id="9" name="矢印: 上下 8">
            <a:extLst>
              <a:ext uri="{FF2B5EF4-FFF2-40B4-BE49-F238E27FC236}">
                <a16:creationId xmlns:a16="http://schemas.microsoft.com/office/drawing/2014/main" id="{4D556EAB-48F6-0E2B-0CE9-74EEBA1A6CD2}"/>
              </a:ext>
            </a:extLst>
          </p:cNvPr>
          <p:cNvSpPr/>
          <p:nvPr/>
        </p:nvSpPr>
        <p:spPr>
          <a:xfrm rot="2760000">
            <a:off x="3390688" y="2629749"/>
            <a:ext cx="1006763" cy="2650695"/>
          </a:xfrm>
          <a:prstGeom prst="up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上下 9">
            <a:extLst>
              <a:ext uri="{FF2B5EF4-FFF2-40B4-BE49-F238E27FC236}">
                <a16:creationId xmlns:a16="http://schemas.microsoft.com/office/drawing/2014/main" id="{A68A83FE-497A-E144-C71D-79A6341A9081}"/>
              </a:ext>
            </a:extLst>
          </p:cNvPr>
          <p:cNvSpPr/>
          <p:nvPr/>
        </p:nvSpPr>
        <p:spPr>
          <a:xfrm rot="-2760000">
            <a:off x="7879505" y="2573725"/>
            <a:ext cx="1006763" cy="2653757"/>
          </a:xfrm>
          <a:prstGeom prst="up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上下 11">
            <a:extLst>
              <a:ext uri="{FF2B5EF4-FFF2-40B4-BE49-F238E27FC236}">
                <a16:creationId xmlns:a16="http://schemas.microsoft.com/office/drawing/2014/main" id="{3F97F863-C74E-2151-439F-75E35205D208}"/>
              </a:ext>
            </a:extLst>
          </p:cNvPr>
          <p:cNvSpPr/>
          <p:nvPr/>
        </p:nvSpPr>
        <p:spPr>
          <a:xfrm rot="5400000">
            <a:off x="5556348" y="2092727"/>
            <a:ext cx="1006763" cy="6290273"/>
          </a:xfrm>
          <a:prstGeom prst="up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descr="ロゴ が含まれている画像&#10;&#10;自動的に生成された説明">
            <a:extLst>
              <a:ext uri="{FF2B5EF4-FFF2-40B4-BE49-F238E27FC236}">
                <a16:creationId xmlns:a16="http://schemas.microsoft.com/office/drawing/2014/main" id="{8DE9E540-2811-5340-2989-A13F9B3CFE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6074" y="4054564"/>
            <a:ext cx="3895725" cy="809625"/>
          </a:xfrm>
          <a:prstGeom prst="rect">
            <a:avLst/>
          </a:prstGeom>
          <a:noFill/>
          <a:ln>
            <a:noFill/>
          </a:ln>
        </p:spPr>
      </p:pic>
    </p:spTree>
    <p:extLst>
      <p:ext uri="{BB962C8B-B14F-4D97-AF65-F5344CB8AC3E}">
        <p14:creationId xmlns:p14="http://schemas.microsoft.com/office/powerpoint/2010/main" val="3850257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1500E4-4E9B-FCAF-32BB-27223815D817}"/>
              </a:ext>
            </a:extLst>
          </p:cNvPr>
          <p:cNvSpPr>
            <a:spLocks noGrp="1"/>
          </p:cNvSpPr>
          <p:nvPr>
            <p:ph type="ctrTitle"/>
          </p:nvPr>
        </p:nvSpPr>
        <p:spPr/>
        <p:txBody>
          <a:bodyPr/>
          <a:lstStyle/>
          <a:p>
            <a:r>
              <a:rPr kumimoji="1" lang="en-US" altLang="ja-JP"/>
              <a:t>FIT-join</a:t>
            </a:r>
            <a:r>
              <a:rPr kumimoji="1" lang="ja-JP" altLang="en-US"/>
              <a:t>概要説明</a:t>
            </a:r>
          </a:p>
        </p:txBody>
      </p:sp>
      <p:sp>
        <p:nvSpPr>
          <p:cNvPr id="3" name="字幕 2">
            <a:extLst>
              <a:ext uri="{FF2B5EF4-FFF2-40B4-BE49-F238E27FC236}">
                <a16:creationId xmlns:a16="http://schemas.microsoft.com/office/drawing/2014/main" id="{8FBB23B6-5B9E-AC6F-DF40-B1859453FC2A}"/>
              </a:ext>
            </a:extLst>
          </p:cNvPr>
          <p:cNvSpPr>
            <a:spLocks noGrp="1"/>
          </p:cNvSpPr>
          <p:nvPr>
            <p:ph type="subTitle" idx="1"/>
          </p:nvPr>
        </p:nvSpPr>
        <p:spPr>
          <a:xfrm>
            <a:off x="-1" y="1061665"/>
            <a:ext cx="4427621" cy="3895346"/>
          </a:xfrm>
        </p:spPr>
        <p:txBody>
          <a:bodyPr/>
          <a:lstStyle/>
          <a:p>
            <a:pPr algn="ctr"/>
            <a:r>
              <a:rPr kumimoji="1" lang="en-US" altLang="ja-JP"/>
              <a:t>FIT-join</a:t>
            </a:r>
            <a:r>
              <a:rPr kumimoji="1" lang="ja-JP" altLang="en-US"/>
              <a:t>では、</a:t>
            </a:r>
            <a:endParaRPr kumimoji="1" lang="en-US" altLang="ja-JP"/>
          </a:p>
          <a:p>
            <a:r>
              <a:rPr kumimoji="1" lang="ja-JP" altLang="en-US"/>
              <a:t>・</a:t>
            </a:r>
            <a:r>
              <a:rPr kumimoji="1" lang="ja-JP" altLang="en-US">
                <a:solidFill>
                  <a:srgbClr val="FF0000"/>
                </a:solidFill>
              </a:rPr>
              <a:t>学生の視点</a:t>
            </a:r>
            <a:r>
              <a:rPr kumimoji="1" lang="ja-JP" altLang="en-US"/>
              <a:t>から</a:t>
            </a:r>
            <a:endParaRPr kumimoji="1" lang="en-US" altLang="ja-JP"/>
          </a:p>
          <a:p>
            <a:r>
              <a:rPr kumimoji="1" lang="ja-JP" altLang="en-US"/>
              <a:t>・本学の</a:t>
            </a:r>
            <a:r>
              <a:rPr kumimoji="1" lang="ja-JP" altLang="en-US">
                <a:solidFill>
                  <a:srgbClr val="FF0000"/>
                </a:solidFill>
              </a:rPr>
              <a:t>教育改善</a:t>
            </a:r>
            <a:r>
              <a:rPr kumimoji="1" lang="ja-JP" altLang="en-US"/>
              <a:t>を</a:t>
            </a:r>
            <a:endParaRPr kumimoji="1" lang="en-US" altLang="ja-JP"/>
          </a:p>
          <a:p>
            <a:r>
              <a:rPr kumimoji="1" lang="ja-JP" altLang="en-US"/>
              <a:t>・</a:t>
            </a:r>
            <a:r>
              <a:rPr kumimoji="1" lang="ja-JP" altLang="en-US">
                <a:solidFill>
                  <a:srgbClr val="FF0000"/>
                </a:solidFill>
              </a:rPr>
              <a:t>教職員と一緒</a:t>
            </a:r>
            <a:r>
              <a:rPr kumimoji="1" lang="ja-JP" altLang="en-US"/>
              <a:t>に</a:t>
            </a:r>
            <a:endParaRPr kumimoji="1" lang="en-US" altLang="ja-JP"/>
          </a:p>
          <a:p>
            <a:pPr algn="ctr"/>
            <a:r>
              <a:rPr kumimoji="1" lang="ja-JP" altLang="en-US"/>
              <a:t>考えています！！</a:t>
            </a:r>
            <a:endParaRPr kumimoji="1" lang="en-US" altLang="ja-JP"/>
          </a:p>
          <a:p>
            <a:pPr algn="ctr"/>
            <a:r>
              <a:rPr kumimoji="1" lang="ja-JP" altLang="en-US"/>
              <a:t>⬇</a:t>
            </a:r>
            <a:endParaRPr kumimoji="1" lang="en-US" altLang="ja-JP"/>
          </a:p>
          <a:p>
            <a:r>
              <a:rPr kumimoji="1" lang="ja-JP" altLang="en-US" sz="2800"/>
              <a:t>学生・教員・職員を繋ぐ</a:t>
            </a:r>
          </a:p>
          <a:p>
            <a:endParaRPr kumimoji="1" lang="en-US" altLang="ja-JP"/>
          </a:p>
        </p:txBody>
      </p:sp>
      <p:sp>
        <p:nvSpPr>
          <p:cNvPr id="4" name="スライド番号プレースホルダー 3">
            <a:extLst>
              <a:ext uri="{FF2B5EF4-FFF2-40B4-BE49-F238E27FC236}">
                <a16:creationId xmlns:a16="http://schemas.microsoft.com/office/drawing/2014/main" id="{C543C3F5-F316-67DE-762C-5C3632404BD5}"/>
              </a:ext>
            </a:extLst>
          </p:cNvPr>
          <p:cNvSpPr>
            <a:spLocks noGrp="1"/>
          </p:cNvSpPr>
          <p:nvPr>
            <p:ph type="sldNum" sz="quarter" idx="4"/>
          </p:nvPr>
        </p:nvSpPr>
        <p:spPr/>
        <p:txBody>
          <a:bodyPr/>
          <a:lstStyle/>
          <a:p>
            <a:fld id="{8401C16A-3DEC-4806-A87D-9521833B4CF5}" type="slidenum">
              <a:rPr lang="ja-JP" altLang="en-US" smtClean="0"/>
              <a:pPr/>
              <a:t>5</a:t>
            </a:fld>
            <a:endParaRPr lang="ja-JP" altLang="en-US"/>
          </a:p>
        </p:txBody>
      </p:sp>
      <p:sp>
        <p:nvSpPr>
          <p:cNvPr id="5" name="矢印: 右 4">
            <a:extLst>
              <a:ext uri="{FF2B5EF4-FFF2-40B4-BE49-F238E27FC236}">
                <a16:creationId xmlns:a16="http://schemas.microsoft.com/office/drawing/2014/main" id="{02AA4F52-C59C-DC22-DBDD-268EBE3B1F30}"/>
              </a:ext>
            </a:extLst>
          </p:cNvPr>
          <p:cNvSpPr/>
          <p:nvPr/>
        </p:nvSpPr>
        <p:spPr>
          <a:xfrm>
            <a:off x="4904770" y="2361638"/>
            <a:ext cx="1540042" cy="1295400"/>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ローチャート: 代替処理 7">
            <a:extLst>
              <a:ext uri="{FF2B5EF4-FFF2-40B4-BE49-F238E27FC236}">
                <a16:creationId xmlns:a16="http://schemas.microsoft.com/office/drawing/2014/main" id="{C0A8644F-28AA-073F-2D02-D9BB2AB38CC1}"/>
              </a:ext>
            </a:extLst>
          </p:cNvPr>
          <p:cNvSpPr/>
          <p:nvPr/>
        </p:nvSpPr>
        <p:spPr>
          <a:xfrm>
            <a:off x="6909771" y="1790138"/>
            <a:ext cx="4636169" cy="2438400"/>
          </a:xfrm>
          <a:prstGeom prst="flowChartAlternateProcess">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a:latin typeface="HGS創英角ﾎﾟｯﾌﾟ体" panose="040B0A00000000000000" pitchFamily="50" charset="-128"/>
                <a:ea typeface="HGS創英角ﾎﾟｯﾌﾟ体" panose="040B0A00000000000000" pitchFamily="50" charset="-128"/>
              </a:rPr>
              <a:t>学びの</a:t>
            </a:r>
            <a:endParaRPr kumimoji="1" lang="en-US" altLang="ja-JP" sz="3200">
              <a:latin typeface="HGS創英角ﾎﾟｯﾌﾟ体" panose="040B0A00000000000000" pitchFamily="50" charset="-128"/>
              <a:ea typeface="HGS創英角ﾎﾟｯﾌﾟ体" panose="040B0A00000000000000" pitchFamily="50" charset="-128"/>
            </a:endParaRPr>
          </a:p>
          <a:p>
            <a:pPr algn="ctr"/>
            <a:r>
              <a:rPr kumimoji="1" lang="ja-JP" altLang="en-US" sz="3200">
                <a:latin typeface="HGS創英角ﾎﾟｯﾌﾟ体" panose="040B0A00000000000000" pitchFamily="50" charset="-128"/>
                <a:ea typeface="HGS創英角ﾎﾟｯﾌﾟ体" panose="040B0A00000000000000" pitchFamily="50" charset="-128"/>
              </a:rPr>
              <a:t>コミュニティーづくり</a:t>
            </a:r>
          </a:p>
        </p:txBody>
      </p:sp>
    </p:spTree>
    <p:extLst>
      <p:ext uri="{BB962C8B-B14F-4D97-AF65-F5344CB8AC3E}">
        <p14:creationId xmlns:p14="http://schemas.microsoft.com/office/powerpoint/2010/main" val="1655425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06C59-24FF-31BA-7332-227A7C1D58B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915941B-DCC4-4BCF-E87E-40271B7EB331}"/>
              </a:ext>
            </a:extLst>
          </p:cNvPr>
          <p:cNvSpPr>
            <a:spLocks noGrp="1"/>
          </p:cNvSpPr>
          <p:nvPr>
            <p:ph type="ctrTitle"/>
          </p:nvPr>
        </p:nvSpPr>
        <p:spPr/>
        <p:txBody>
          <a:bodyPr/>
          <a:lstStyle/>
          <a:p>
            <a:r>
              <a:rPr lang="ja-JP" altLang="en-US"/>
              <a:t>本日の流れ</a:t>
            </a:r>
            <a:endParaRPr kumimoji="1" lang="ja-JP" altLang="en-US"/>
          </a:p>
        </p:txBody>
      </p:sp>
      <p:sp>
        <p:nvSpPr>
          <p:cNvPr id="3" name="字幕 2">
            <a:extLst>
              <a:ext uri="{FF2B5EF4-FFF2-40B4-BE49-F238E27FC236}">
                <a16:creationId xmlns:a16="http://schemas.microsoft.com/office/drawing/2014/main" id="{BF82743D-B5C1-FC8D-F5AA-2FF5C63948DE}"/>
              </a:ext>
            </a:extLst>
          </p:cNvPr>
          <p:cNvSpPr>
            <a:spLocks noGrp="1"/>
          </p:cNvSpPr>
          <p:nvPr>
            <p:ph type="subTitle" idx="1"/>
          </p:nvPr>
        </p:nvSpPr>
        <p:spPr/>
        <p:txBody>
          <a:bodyPr lIns="91440" tIns="45720" rIns="91440" bIns="45720" anchor="t"/>
          <a:lstStyle/>
          <a:p>
            <a:r>
              <a:rPr kumimoji="1" lang="ja-JP" altLang="en-US" sz="4000">
                <a:solidFill>
                  <a:schemeClr val="accent3"/>
                </a:solidFill>
              </a:rPr>
              <a:t>・</a:t>
            </a:r>
            <a:r>
              <a:rPr kumimoji="1" lang="en-US" altLang="ja-JP" sz="4000">
                <a:solidFill>
                  <a:schemeClr val="accent3"/>
                </a:solidFill>
              </a:rPr>
              <a:t>FIT-join</a:t>
            </a:r>
            <a:r>
              <a:rPr kumimoji="1" lang="ja-JP" altLang="en-US" sz="4000">
                <a:solidFill>
                  <a:schemeClr val="accent3"/>
                </a:solidFill>
              </a:rPr>
              <a:t>概要説明</a:t>
            </a:r>
            <a:endParaRPr kumimoji="1" lang="en-US" altLang="ja-JP" sz="4000">
              <a:solidFill>
                <a:schemeClr val="accent3"/>
              </a:solidFill>
            </a:endParaRPr>
          </a:p>
          <a:p>
            <a:r>
              <a:rPr lang="ja-JP" altLang="en-US" sz="4000"/>
              <a:t>・</a:t>
            </a:r>
            <a:r>
              <a:rPr lang="en-US" altLang="ja-JP" sz="4000"/>
              <a:t>2025</a:t>
            </a:r>
            <a:r>
              <a:rPr lang="ja-JP" altLang="en-US" sz="4000"/>
              <a:t>年度活動事例報告</a:t>
            </a:r>
            <a:endParaRPr lang="en-US" altLang="ja-JP" sz="4000"/>
          </a:p>
          <a:p>
            <a:r>
              <a:rPr lang="ja-JP" altLang="en-US" sz="4000">
                <a:solidFill>
                  <a:schemeClr val="accent3"/>
                </a:solidFill>
              </a:rPr>
              <a:t>・</a:t>
            </a:r>
            <a:r>
              <a:rPr lang="en-US" altLang="ja-JP" sz="4000">
                <a:solidFill>
                  <a:schemeClr val="accent3"/>
                </a:solidFill>
              </a:rPr>
              <a:t>FIT-join</a:t>
            </a:r>
            <a:r>
              <a:rPr lang="ja-JP" altLang="en-US" sz="4000">
                <a:solidFill>
                  <a:schemeClr val="accent3"/>
                </a:solidFill>
              </a:rPr>
              <a:t>が考える大学の課題点</a:t>
            </a:r>
            <a:endParaRPr lang="en-US" altLang="ja-JP" sz="4000">
              <a:solidFill>
                <a:schemeClr val="accent3"/>
              </a:solidFill>
            </a:endParaRPr>
          </a:p>
          <a:p>
            <a:endParaRPr lang="ja-JP" altLang="en-US" sz="4000">
              <a:solidFill>
                <a:schemeClr val="accent3"/>
              </a:solidFill>
            </a:endParaRPr>
          </a:p>
          <a:p>
            <a:endParaRPr kumimoji="1" lang="ja-JP" altLang="en-US"/>
          </a:p>
        </p:txBody>
      </p:sp>
      <p:sp>
        <p:nvSpPr>
          <p:cNvPr id="4" name="スライド番号プレースホルダー 3">
            <a:extLst>
              <a:ext uri="{FF2B5EF4-FFF2-40B4-BE49-F238E27FC236}">
                <a16:creationId xmlns:a16="http://schemas.microsoft.com/office/drawing/2014/main" id="{04E36575-354C-6331-A0BA-F9C6E75EEC4A}"/>
              </a:ext>
            </a:extLst>
          </p:cNvPr>
          <p:cNvSpPr>
            <a:spLocks noGrp="1"/>
          </p:cNvSpPr>
          <p:nvPr>
            <p:ph type="sldNum" sz="quarter" idx="4"/>
          </p:nvPr>
        </p:nvSpPr>
        <p:spPr/>
        <p:txBody>
          <a:bodyPr/>
          <a:lstStyle/>
          <a:p>
            <a:fld id="{8401C16A-3DEC-4806-A87D-9521833B4CF5}" type="slidenum">
              <a:rPr lang="ja-JP" altLang="en-US" smtClean="0"/>
              <a:pPr/>
              <a:t>6</a:t>
            </a:fld>
            <a:endParaRPr lang="ja-JP" altLang="en-US"/>
          </a:p>
        </p:txBody>
      </p:sp>
    </p:spTree>
    <p:extLst>
      <p:ext uri="{BB962C8B-B14F-4D97-AF65-F5344CB8AC3E}">
        <p14:creationId xmlns:p14="http://schemas.microsoft.com/office/powerpoint/2010/main" val="3034176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BEE5A-AFCD-0025-DBC6-6EE66EBBA435}"/>
            </a:ext>
          </a:extLst>
        </p:cNvPr>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3AFE7A27-6DD8-4C81-8416-C7B2FF501342}"/>
              </a:ext>
            </a:extLst>
          </p:cNvPr>
          <p:cNvSpPr/>
          <p:nvPr/>
        </p:nvSpPr>
        <p:spPr>
          <a:xfrm>
            <a:off x="7220544" y="1408631"/>
            <a:ext cx="3592342" cy="2108821"/>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46707620-D8BA-81EF-B181-C9B9BD06E3FE}"/>
              </a:ext>
            </a:extLst>
          </p:cNvPr>
          <p:cNvSpPr/>
          <p:nvPr/>
        </p:nvSpPr>
        <p:spPr>
          <a:xfrm>
            <a:off x="5064819" y="5911893"/>
            <a:ext cx="2223516" cy="309732"/>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D7283981-4DF7-6AFD-F632-9F2083A05095}"/>
              </a:ext>
            </a:extLst>
          </p:cNvPr>
          <p:cNvSpPr/>
          <p:nvPr/>
        </p:nvSpPr>
        <p:spPr>
          <a:xfrm>
            <a:off x="586250" y="1419658"/>
            <a:ext cx="3592342" cy="1973972"/>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82913007-83C9-E448-696C-916FCA09D720}"/>
              </a:ext>
            </a:extLst>
          </p:cNvPr>
          <p:cNvSpPr/>
          <p:nvPr/>
        </p:nvSpPr>
        <p:spPr>
          <a:xfrm>
            <a:off x="868032" y="1542468"/>
            <a:ext cx="3175551" cy="5452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mj-ea"/>
                <a:ea typeface="+mj-ea"/>
                <a:cs typeface="+mn-cs"/>
              </a:rPr>
              <a:t>学生の声を大学に伝える活動</a:t>
            </a:r>
          </a:p>
        </p:txBody>
      </p:sp>
      <p:sp>
        <p:nvSpPr>
          <p:cNvPr id="8" name="正方形/長方形 7">
            <a:extLst>
              <a:ext uri="{FF2B5EF4-FFF2-40B4-BE49-F238E27FC236}">
                <a16:creationId xmlns:a16="http://schemas.microsoft.com/office/drawing/2014/main" id="{E3D1EA9A-82D6-72C6-44CC-41B169F81E68}"/>
              </a:ext>
            </a:extLst>
          </p:cNvPr>
          <p:cNvSpPr/>
          <p:nvPr/>
        </p:nvSpPr>
        <p:spPr>
          <a:xfrm>
            <a:off x="7292478" y="1506299"/>
            <a:ext cx="3448474" cy="5452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mj-ea"/>
                <a:ea typeface="+mj-ea"/>
                <a:cs typeface="+mn-cs"/>
              </a:rPr>
              <a:t>教員の想いを学生に伝える活動</a:t>
            </a:r>
          </a:p>
        </p:txBody>
      </p:sp>
      <p:sp>
        <p:nvSpPr>
          <p:cNvPr id="11" name="テキスト ボックス 10">
            <a:extLst>
              <a:ext uri="{FF2B5EF4-FFF2-40B4-BE49-F238E27FC236}">
                <a16:creationId xmlns:a16="http://schemas.microsoft.com/office/drawing/2014/main" id="{2CF104EB-EF94-48A9-F215-19D482A64398}"/>
              </a:ext>
            </a:extLst>
          </p:cNvPr>
          <p:cNvSpPr txBox="1"/>
          <p:nvPr/>
        </p:nvSpPr>
        <p:spPr>
          <a:xfrm>
            <a:off x="4426557" y="921227"/>
            <a:ext cx="25010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mj-lt"/>
                <a:ea typeface="+mj-ea"/>
                <a:cs typeface="+mn-cs"/>
              </a:rPr>
              <a:t>学びのコミュニティづくり</a:t>
            </a:r>
          </a:p>
        </p:txBody>
      </p:sp>
      <p:sp>
        <p:nvSpPr>
          <p:cNvPr id="13" name="角丸四角形 54">
            <a:extLst>
              <a:ext uri="{FF2B5EF4-FFF2-40B4-BE49-F238E27FC236}">
                <a16:creationId xmlns:a16="http://schemas.microsoft.com/office/drawing/2014/main" id="{8802FF98-9C20-EA26-FB59-7EF9EEA76E67}"/>
              </a:ext>
            </a:extLst>
          </p:cNvPr>
          <p:cNvSpPr/>
          <p:nvPr/>
        </p:nvSpPr>
        <p:spPr>
          <a:xfrm>
            <a:off x="4240205" y="843276"/>
            <a:ext cx="2965487" cy="57638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3" name="正方形/長方形 22">
            <a:extLst>
              <a:ext uri="{FF2B5EF4-FFF2-40B4-BE49-F238E27FC236}">
                <a16:creationId xmlns:a16="http://schemas.microsoft.com/office/drawing/2014/main" id="{39266EBA-7D43-42A8-970B-4BB61A1073AD}"/>
              </a:ext>
            </a:extLst>
          </p:cNvPr>
          <p:cNvSpPr/>
          <p:nvPr/>
        </p:nvSpPr>
        <p:spPr>
          <a:xfrm>
            <a:off x="7352969" y="3921457"/>
            <a:ext cx="3404425" cy="52608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mj-ea"/>
                <a:ea typeface="+mj-ea"/>
                <a:cs typeface="+mn-cs"/>
              </a:rPr>
              <a:t>学生の学びを深める活動</a:t>
            </a:r>
          </a:p>
        </p:txBody>
      </p:sp>
      <p:sp>
        <p:nvSpPr>
          <p:cNvPr id="30" name="正方形/長方形 29">
            <a:extLst>
              <a:ext uri="{FF2B5EF4-FFF2-40B4-BE49-F238E27FC236}">
                <a16:creationId xmlns:a16="http://schemas.microsoft.com/office/drawing/2014/main" id="{1B76AFCB-7FFB-C909-9B36-C32426E56AA5}"/>
              </a:ext>
            </a:extLst>
          </p:cNvPr>
          <p:cNvSpPr/>
          <p:nvPr/>
        </p:nvSpPr>
        <p:spPr>
          <a:xfrm>
            <a:off x="899771" y="3894505"/>
            <a:ext cx="3218330" cy="737206"/>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mj-ea"/>
                <a:ea typeface="+mj-ea"/>
                <a:cs typeface="+mn-cs"/>
              </a:rPr>
              <a:t>学生同士の学びのコミュニティづくりに関する活動</a:t>
            </a:r>
          </a:p>
        </p:txBody>
      </p:sp>
      <p:sp>
        <p:nvSpPr>
          <p:cNvPr id="38" name="テキスト ボックス 37">
            <a:extLst>
              <a:ext uri="{FF2B5EF4-FFF2-40B4-BE49-F238E27FC236}">
                <a16:creationId xmlns:a16="http://schemas.microsoft.com/office/drawing/2014/main" id="{DA9D1C93-6386-BC38-1C66-9CF940B6B1DF}"/>
              </a:ext>
            </a:extLst>
          </p:cNvPr>
          <p:cNvSpPr txBox="1"/>
          <p:nvPr/>
        </p:nvSpPr>
        <p:spPr>
          <a:xfrm>
            <a:off x="1049872" y="2134036"/>
            <a:ext cx="182614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0000"/>
                </a:solidFill>
                <a:effectLst/>
                <a:uLnTx/>
                <a:uFillTx/>
                <a:latin typeface="游ゴシック" panose="020F0502020204030204"/>
                <a:ea typeface="游ゴシック" panose="020B0400000000000000" pitchFamily="50" charset="-128"/>
                <a:cs typeface="+mn-cs"/>
              </a:rPr>
              <a:t>★学生アンケート</a:t>
            </a:r>
          </a:p>
        </p:txBody>
      </p:sp>
      <p:sp>
        <p:nvSpPr>
          <p:cNvPr id="39" name="テキスト ボックス 38">
            <a:extLst>
              <a:ext uri="{FF2B5EF4-FFF2-40B4-BE49-F238E27FC236}">
                <a16:creationId xmlns:a16="http://schemas.microsoft.com/office/drawing/2014/main" id="{C6A1A88D-9AFB-D562-7799-606A39E29368}"/>
              </a:ext>
            </a:extLst>
          </p:cNvPr>
          <p:cNvSpPr txBox="1"/>
          <p:nvPr/>
        </p:nvSpPr>
        <p:spPr>
          <a:xfrm>
            <a:off x="789330" y="2460269"/>
            <a:ext cx="1863011"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・アンケート設問検討</a:t>
            </a:r>
            <a:endParaRPr kumimoji="1" lang="en-US" altLang="ja-JP" sz="1400" b="0" i="0" u="none" strike="noStrike" kern="1200" cap="none" spc="0" normalizeH="0" baseline="0" noProof="0">
              <a:ln>
                <a:noFill/>
              </a:ln>
              <a:solidFill>
                <a:prstClr val="black"/>
              </a:solidFill>
              <a:effectLst/>
              <a:uLnTx/>
              <a:uFillTx/>
              <a:latin typeface="+mj-ea"/>
              <a:ea typeface="+mj-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・アンケート実施・分析</a:t>
            </a:r>
            <a:endParaRPr kumimoji="1" lang="en-US" altLang="ja-JP" sz="1400" b="0" i="0" u="none" strike="noStrike" kern="1200" cap="none" spc="0" normalizeH="0" baseline="0" noProof="0">
              <a:ln>
                <a:noFill/>
              </a:ln>
              <a:solidFill>
                <a:prstClr val="black"/>
              </a:solidFill>
              <a:effectLst/>
              <a:uLnTx/>
              <a:uFillTx/>
              <a:latin typeface="+mj-ea"/>
              <a:ea typeface="+mj-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a:t>
            </a:r>
            <a:r>
              <a:rPr kumimoji="1" lang="en-US" altLang="ja-JP" sz="1400" b="0" i="0" u="none" strike="noStrike" kern="1200" cap="none" spc="0" normalizeH="0" baseline="0" noProof="0" err="1">
                <a:ln>
                  <a:noFill/>
                </a:ln>
                <a:solidFill>
                  <a:prstClr val="black"/>
                </a:solidFill>
                <a:effectLst/>
                <a:uLnTx/>
                <a:uFillTx/>
                <a:latin typeface="+mj-ea"/>
                <a:ea typeface="+mj-ea"/>
                <a:cs typeface="+mn-cs"/>
              </a:rPr>
              <a:t>FDCafé</a:t>
            </a:r>
            <a:r>
              <a:rPr kumimoji="1" lang="ja-JP" altLang="en-US" sz="1400" b="0" i="0" u="none" strike="noStrike" kern="1200" cap="none" spc="0" normalizeH="0" baseline="0" noProof="0">
                <a:ln>
                  <a:noFill/>
                </a:ln>
                <a:solidFill>
                  <a:prstClr val="black"/>
                </a:solidFill>
                <a:effectLst/>
                <a:uLnTx/>
                <a:uFillTx/>
                <a:latin typeface="+mj-ea"/>
                <a:ea typeface="+mj-ea"/>
                <a:cs typeface="+mn-cs"/>
              </a:rPr>
              <a:t>での発表</a:t>
            </a:r>
          </a:p>
        </p:txBody>
      </p:sp>
      <p:sp>
        <p:nvSpPr>
          <p:cNvPr id="45" name="テキスト ボックス 44">
            <a:extLst>
              <a:ext uri="{FF2B5EF4-FFF2-40B4-BE49-F238E27FC236}">
                <a16:creationId xmlns:a16="http://schemas.microsoft.com/office/drawing/2014/main" id="{6B7B8253-5ED1-852F-63D4-61A5958BD6C8}"/>
              </a:ext>
            </a:extLst>
          </p:cNvPr>
          <p:cNvSpPr txBox="1"/>
          <p:nvPr/>
        </p:nvSpPr>
        <p:spPr>
          <a:xfrm>
            <a:off x="7690888" y="2106630"/>
            <a:ext cx="18517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0000"/>
                </a:solidFill>
                <a:effectLst/>
                <a:uLnTx/>
                <a:uFillTx/>
                <a:latin typeface="+mj-ea"/>
                <a:ea typeface="+mj-ea"/>
                <a:cs typeface="+mn-cs"/>
              </a:rPr>
              <a:t>★教員インタビュー</a:t>
            </a:r>
          </a:p>
        </p:txBody>
      </p:sp>
      <p:sp>
        <p:nvSpPr>
          <p:cNvPr id="47" name="テキスト ボックス 46">
            <a:extLst>
              <a:ext uri="{FF2B5EF4-FFF2-40B4-BE49-F238E27FC236}">
                <a16:creationId xmlns:a16="http://schemas.microsoft.com/office/drawing/2014/main" id="{2B78E5EF-4B8E-38A4-2E2D-D0D802031D7D}"/>
              </a:ext>
            </a:extLst>
          </p:cNvPr>
          <p:cNvSpPr txBox="1"/>
          <p:nvPr/>
        </p:nvSpPr>
        <p:spPr>
          <a:xfrm>
            <a:off x="4988004" y="5913848"/>
            <a:ext cx="230223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a:solidFill>
                  <a:srgbClr val="FF0000"/>
                </a:solidFill>
                <a:latin typeface="+mj-ea"/>
                <a:ea typeface="+mj-ea"/>
              </a:rPr>
              <a:t>★</a:t>
            </a:r>
            <a:r>
              <a:rPr kumimoji="1" lang="ja-JP" altLang="en-US" sz="1400" b="0" i="0" u="none" strike="noStrike" kern="1200" cap="none" spc="0" normalizeH="0" baseline="0" noProof="0">
                <a:ln>
                  <a:noFill/>
                </a:ln>
                <a:solidFill>
                  <a:srgbClr val="FF0000"/>
                </a:solidFill>
                <a:effectLst/>
                <a:uLnTx/>
                <a:uFillTx/>
                <a:latin typeface="+mj-ea"/>
                <a:ea typeface="+mj-ea"/>
                <a:cs typeface="+mn-cs"/>
              </a:rPr>
              <a:t>新入生オリエンテーション</a:t>
            </a:r>
          </a:p>
        </p:txBody>
      </p:sp>
      <p:sp>
        <p:nvSpPr>
          <p:cNvPr id="49" name="テキスト ボックス 48">
            <a:extLst>
              <a:ext uri="{FF2B5EF4-FFF2-40B4-BE49-F238E27FC236}">
                <a16:creationId xmlns:a16="http://schemas.microsoft.com/office/drawing/2014/main" id="{04F35E57-D882-F73A-D620-59195B2276F4}"/>
              </a:ext>
            </a:extLst>
          </p:cNvPr>
          <p:cNvSpPr txBox="1"/>
          <p:nvPr/>
        </p:nvSpPr>
        <p:spPr>
          <a:xfrm>
            <a:off x="4984967" y="5619678"/>
            <a:ext cx="154882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・学生団体サミット</a:t>
            </a:r>
          </a:p>
        </p:txBody>
      </p:sp>
      <p:sp>
        <p:nvSpPr>
          <p:cNvPr id="50" name="テキスト ボックス 49">
            <a:extLst>
              <a:ext uri="{FF2B5EF4-FFF2-40B4-BE49-F238E27FC236}">
                <a16:creationId xmlns:a16="http://schemas.microsoft.com/office/drawing/2014/main" id="{34AE166D-0B4D-94C4-EBB7-4B1FEB65C0A1}"/>
              </a:ext>
            </a:extLst>
          </p:cNvPr>
          <p:cNvSpPr txBox="1"/>
          <p:nvPr/>
        </p:nvSpPr>
        <p:spPr>
          <a:xfrm>
            <a:off x="7850329" y="4542648"/>
            <a:ext cx="129715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0000"/>
                </a:solidFill>
                <a:effectLst/>
                <a:uLnTx/>
                <a:uFillTx/>
                <a:latin typeface="+mj-ea"/>
                <a:ea typeface="+mj-ea"/>
                <a:cs typeface="+mn-cs"/>
              </a:rPr>
              <a:t>★</a:t>
            </a:r>
            <a:r>
              <a:rPr kumimoji="1" lang="en-US" altLang="ja-JP" sz="1600" b="0" i="0" u="none" strike="noStrike" kern="1200" cap="none" spc="0" normalizeH="0" baseline="0" noProof="0">
                <a:ln>
                  <a:noFill/>
                </a:ln>
                <a:solidFill>
                  <a:srgbClr val="FF0000"/>
                </a:solidFill>
                <a:effectLst/>
                <a:uLnTx/>
                <a:uFillTx/>
                <a:latin typeface="+mj-ea"/>
                <a:ea typeface="+mj-ea"/>
                <a:cs typeface="+mn-cs"/>
              </a:rPr>
              <a:t>Join-Talks</a:t>
            </a:r>
            <a:endParaRPr kumimoji="1" lang="ja-JP" altLang="en-US" sz="1600" b="0" i="0" u="none" strike="noStrike" kern="1200" cap="none" spc="0" normalizeH="0" baseline="0" noProof="0">
              <a:ln>
                <a:noFill/>
              </a:ln>
              <a:solidFill>
                <a:srgbClr val="FF0000"/>
              </a:solidFill>
              <a:effectLst/>
              <a:uLnTx/>
              <a:uFillTx/>
              <a:latin typeface="+mj-ea"/>
              <a:ea typeface="+mj-ea"/>
              <a:cs typeface="+mn-cs"/>
            </a:endParaRPr>
          </a:p>
        </p:txBody>
      </p:sp>
      <p:sp>
        <p:nvSpPr>
          <p:cNvPr id="90" name="テキスト ボックス 89">
            <a:extLst>
              <a:ext uri="{FF2B5EF4-FFF2-40B4-BE49-F238E27FC236}">
                <a16:creationId xmlns:a16="http://schemas.microsoft.com/office/drawing/2014/main" id="{39E0FA37-45CB-0716-531D-AC5722889561}"/>
              </a:ext>
            </a:extLst>
          </p:cNvPr>
          <p:cNvSpPr txBox="1"/>
          <p:nvPr/>
        </p:nvSpPr>
        <p:spPr>
          <a:xfrm>
            <a:off x="9944032" y="6254272"/>
            <a:ext cx="215956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FF0000"/>
                </a:solidFill>
                <a:effectLst/>
                <a:uLnTx/>
                <a:uFillTx/>
                <a:latin typeface="游ゴシック" panose="020F0502020204030204"/>
                <a:ea typeface="游ゴシック" panose="020B0400000000000000" pitchFamily="50" charset="-128"/>
                <a:cs typeface="+mn-cs"/>
              </a:rPr>
              <a:t>★はプロジェクトチーム</a:t>
            </a:r>
          </a:p>
        </p:txBody>
      </p:sp>
      <p:sp>
        <p:nvSpPr>
          <p:cNvPr id="96" name="左中かっこ 95">
            <a:extLst>
              <a:ext uri="{FF2B5EF4-FFF2-40B4-BE49-F238E27FC236}">
                <a16:creationId xmlns:a16="http://schemas.microsoft.com/office/drawing/2014/main" id="{FABFD012-4428-F5AB-034E-1E88496767C7}"/>
              </a:ext>
            </a:extLst>
          </p:cNvPr>
          <p:cNvSpPr/>
          <p:nvPr/>
        </p:nvSpPr>
        <p:spPr>
          <a:xfrm>
            <a:off x="799497" y="2481335"/>
            <a:ext cx="45719" cy="71805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0" name="左中かっこ 99">
            <a:extLst>
              <a:ext uri="{FF2B5EF4-FFF2-40B4-BE49-F238E27FC236}">
                <a16:creationId xmlns:a16="http://schemas.microsoft.com/office/drawing/2014/main" id="{6592EDCA-5EF6-8825-2960-0AE0276C24CD}"/>
              </a:ext>
            </a:extLst>
          </p:cNvPr>
          <p:cNvSpPr/>
          <p:nvPr/>
        </p:nvSpPr>
        <p:spPr>
          <a:xfrm>
            <a:off x="7534480" y="2447832"/>
            <a:ext cx="105160" cy="89987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1" name="テキスト ボックス 100">
            <a:extLst>
              <a:ext uri="{FF2B5EF4-FFF2-40B4-BE49-F238E27FC236}">
                <a16:creationId xmlns:a16="http://schemas.microsoft.com/office/drawing/2014/main" id="{70FEBFC6-9E3B-2F73-B0C0-6F748F6F517D}"/>
              </a:ext>
            </a:extLst>
          </p:cNvPr>
          <p:cNvSpPr txBox="1"/>
          <p:nvPr/>
        </p:nvSpPr>
        <p:spPr>
          <a:xfrm>
            <a:off x="7604930" y="2439523"/>
            <a:ext cx="1949573"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・インタビュー先検討</a:t>
            </a:r>
            <a:endParaRPr kumimoji="1" lang="en-US" altLang="ja-JP" sz="1400" b="0" i="0" u="none" strike="noStrike" kern="1200" cap="none" spc="0" normalizeH="0" baseline="0" noProof="0">
              <a:ln>
                <a:noFill/>
              </a:ln>
              <a:solidFill>
                <a:prstClr val="black"/>
              </a:solidFill>
              <a:effectLst/>
              <a:uLnTx/>
              <a:uFillTx/>
              <a:latin typeface="+mj-ea"/>
              <a:ea typeface="+mj-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・インタビューアポイント</a:t>
            </a:r>
            <a:endParaRPr kumimoji="1" lang="en-US" altLang="ja-JP" sz="1400" b="0" i="0" u="none" strike="noStrike" kern="1200" cap="none" spc="0" normalizeH="0" baseline="0" noProof="0">
              <a:ln>
                <a:noFill/>
              </a:ln>
              <a:solidFill>
                <a:prstClr val="black"/>
              </a:solidFill>
              <a:effectLst/>
              <a:uLnTx/>
              <a:uFillTx/>
              <a:latin typeface="+mj-ea"/>
              <a:ea typeface="+mj-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・日程、担当調整</a:t>
            </a:r>
            <a:endParaRPr kumimoji="1" lang="en-US" altLang="ja-JP" sz="1400" b="0" i="0" u="none" strike="noStrike" kern="1200" cap="none" spc="0" normalizeH="0" baseline="0" noProof="0">
              <a:ln>
                <a:noFill/>
              </a:ln>
              <a:solidFill>
                <a:prstClr val="black"/>
              </a:solidFill>
              <a:effectLst/>
              <a:uLnTx/>
              <a:uFillTx/>
              <a:latin typeface="+mj-ea"/>
              <a:ea typeface="+mj-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・記事作成</a:t>
            </a:r>
          </a:p>
        </p:txBody>
      </p:sp>
      <p:sp>
        <p:nvSpPr>
          <p:cNvPr id="102" name="テキスト ボックス 101">
            <a:extLst>
              <a:ext uri="{FF2B5EF4-FFF2-40B4-BE49-F238E27FC236}">
                <a16:creationId xmlns:a16="http://schemas.microsoft.com/office/drawing/2014/main" id="{1720578B-CDE2-EF98-9824-78EB66A252D8}"/>
              </a:ext>
            </a:extLst>
          </p:cNvPr>
          <p:cNvSpPr txBox="1"/>
          <p:nvPr/>
        </p:nvSpPr>
        <p:spPr>
          <a:xfrm>
            <a:off x="1100469" y="4736756"/>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0000"/>
                </a:solidFill>
                <a:effectLst/>
                <a:uLnTx/>
                <a:uFillTx/>
                <a:latin typeface="+mj-ea"/>
                <a:ea typeface="+mj-ea"/>
                <a:cs typeface="+mn-cs"/>
              </a:rPr>
              <a:t>★交流会</a:t>
            </a:r>
          </a:p>
        </p:txBody>
      </p:sp>
      <p:sp>
        <p:nvSpPr>
          <p:cNvPr id="105" name="テキスト ボックス 104">
            <a:extLst>
              <a:ext uri="{FF2B5EF4-FFF2-40B4-BE49-F238E27FC236}">
                <a16:creationId xmlns:a16="http://schemas.microsoft.com/office/drawing/2014/main" id="{8A90E400-DC98-D6D7-B2C7-E90B2FA93087}"/>
              </a:ext>
            </a:extLst>
          </p:cNvPr>
          <p:cNvSpPr txBox="1"/>
          <p:nvPr/>
        </p:nvSpPr>
        <p:spPr>
          <a:xfrm>
            <a:off x="4985439" y="5079337"/>
            <a:ext cx="117211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・湯布院研修</a:t>
            </a:r>
          </a:p>
        </p:txBody>
      </p:sp>
      <p:sp>
        <p:nvSpPr>
          <p:cNvPr id="106" name="テキスト ボックス 105">
            <a:extLst>
              <a:ext uri="{FF2B5EF4-FFF2-40B4-BE49-F238E27FC236}">
                <a16:creationId xmlns:a16="http://schemas.microsoft.com/office/drawing/2014/main" id="{CB6534D1-2512-771B-1609-BC2C49509A07}"/>
              </a:ext>
            </a:extLst>
          </p:cNvPr>
          <p:cNvSpPr txBox="1"/>
          <p:nvPr/>
        </p:nvSpPr>
        <p:spPr>
          <a:xfrm>
            <a:off x="4984967" y="5321316"/>
            <a:ext cx="152958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a:t>
            </a:r>
            <a:r>
              <a:rPr kumimoji="1" lang="en-US" altLang="ja-JP" sz="1400" b="0" i="0" u="none" strike="noStrike" kern="1200" cap="none" spc="0" normalizeH="0" baseline="0" noProof="0">
                <a:ln>
                  <a:noFill/>
                </a:ln>
                <a:solidFill>
                  <a:prstClr val="black"/>
                </a:solidFill>
                <a:effectLst/>
                <a:uLnTx/>
                <a:uFillTx/>
                <a:latin typeface="+mj-ea"/>
                <a:ea typeface="+mj-ea"/>
                <a:cs typeface="+mn-cs"/>
              </a:rPr>
              <a:t>FIT-</a:t>
            </a:r>
            <a:r>
              <a:rPr kumimoji="1" lang="ja-JP" altLang="en-US" sz="1400" b="0" i="0" u="none" strike="noStrike" kern="1200" cap="none" spc="0" normalizeH="0" baseline="0" noProof="0">
                <a:ln>
                  <a:noFill/>
                </a:ln>
                <a:solidFill>
                  <a:prstClr val="black"/>
                </a:solidFill>
                <a:effectLst/>
                <a:uLnTx/>
                <a:uFillTx/>
                <a:latin typeface="+mj-ea"/>
                <a:ea typeface="+mj-ea"/>
                <a:cs typeface="+mn-cs"/>
              </a:rPr>
              <a:t>プレセミナー</a:t>
            </a:r>
          </a:p>
        </p:txBody>
      </p:sp>
      <p:sp>
        <p:nvSpPr>
          <p:cNvPr id="111" name="テキスト ボックス 110">
            <a:extLst>
              <a:ext uri="{FF2B5EF4-FFF2-40B4-BE49-F238E27FC236}">
                <a16:creationId xmlns:a16="http://schemas.microsoft.com/office/drawing/2014/main" id="{84FB2FBA-5373-B274-01AE-B8C6EF1759B5}"/>
              </a:ext>
            </a:extLst>
          </p:cNvPr>
          <p:cNvSpPr txBox="1"/>
          <p:nvPr/>
        </p:nvSpPr>
        <p:spPr>
          <a:xfrm>
            <a:off x="745169" y="5152511"/>
            <a:ext cx="260680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・ミーティングでのアイスブレイク</a:t>
            </a:r>
          </a:p>
        </p:txBody>
      </p:sp>
      <p:sp>
        <p:nvSpPr>
          <p:cNvPr id="112" name="テキスト ボックス 111">
            <a:extLst>
              <a:ext uri="{FF2B5EF4-FFF2-40B4-BE49-F238E27FC236}">
                <a16:creationId xmlns:a16="http://schemas.microsoft.com/office/drawing/2014/main" id="{BB6F7888-A648-BC36-72AC-047074136D4F}"/>
              </a:ext>
            </a:extLst>
          </p:cNvPr>
          <p:cNvSpPr txBox="1"/>
          <p:nvPr/>
        </p:nvSpPr>
        <p:spPr>
          <a:xfrm>
            <a:off x="730817" y="5442148"/>
            <a:ext cx="60946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a:t>
            </a:r>
            <a:r>
              <a:rPr kumimoji="1" lang="en-US" altLang="ja-JP" sz="1400" b="0" i="0" u="none" strike="noStrike" kern="1200" cap="none" spc="0" normalizeH="0" baseline="0" noProof="0">
                <a:ln>
                  <a:noFill/>
                </a:ln>
                <a:solidFill>
                  <a:prstClr val="black"/>
                </a:solidFill>
                <a:effectLst/>
                <a:uLnTx/>
                <a:uFillTx/>
                <a:latin typeface="+mj-ea"/>
                <a:ea typeface="+mj-ea"/>
                <a:cs typeface="+mn-cs"/>
              </a:rPr>
              <a:t>BBQ</a:t>
            </a:r>
            <a:endParaRPr kumimoji="1" lang="ja-JP" altLang="en-US" sz="1400" b="0" i="0" u="none" strike="noStrike" kern="1200" cap="none" spc="0" normalizeH="0" baseline="0" noProof="0">
              <a:ln>
                <a:noFill/>
              </a:ln>
              <a:solidFill>
                <a:prstClr val="black"/>
              </a:solidFill>
              <a:effectLst/>
              <a:uLnTx/>
              <a:uFillTx/>
              <a:latin typeface="+mj-ea"/>
              <a:ea typeface="+mj-ea"/>
              <a:cs typeface="+mn-cs"/>
            </a:endParaRPr>
          </a:p>
        </p:txBody>
      </p:sp>
      <p:sp>
        <p:nvSpPr>
          <p:cNvPr id="4" name="正方形/長方形 3">
            <a:extLst>
              <a:ext uri="{FF2B5EF4-FFF2-40B4-BE49-F238E27FC236}">
                <a16:creationId xmlns:a16="http://schemas.microsoft.com/office/drawing/2014/main" id="{E8E0D39A-2B13-C2D4-B87C-B1712628B7BC}"/>
              </a:ext>
            </a:extLst>
          </p:cNvPr>
          <p:cNvSpPr/>
          <p:nvPr/>
        </p:nvSpPr>
        <p:spPr>
          <a:xfrm>
            <a:off x="4114543" y="5582240"/>
            <a:ext cx="605000" cy="337791"/>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j-ea"/>
                <a:ea typeface="+mj-ea"/>
                <a:cs typeface="+mn-cs"/>
              </a:rPr>
              <a:t>後期</a:t>
            </a:r>
          </a:p>
        </p:txBody>
      </p:sp>
      <p:sp>
        <p:nvSpPr>
          <p:cNvPr id="5" name="正方形/長方形 4">
            <a:extLst>
              <a:ext uri="{FF2B5EF4-FFF2-40B4-BE49-F238E27FC236}">
                <a16:creationId xmlns:a16="http://schemas.microsoft.com/office/drawing/2014/main" id="{4CE29A21-E885-E6BD-917D-887AD41057FA}"/>
              </a:ext>
            </a:extLst>
          </p:cNvPr>
          <p:cNvSpPr/>
          <p:nvPr/>
        </p:nvSpPr>
        <p:spPr>
          <a:xfrm>
            <a:off x="727129" y="3426583"/>
            <a:ext cx="587898" cy="290062"/>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j-ea"/>
                <a:ea typeface="+mj-ea"/>
                <a:cs typeface="+mn-cs"/>
              </a:rPr>
              <a:t>後期</a:t>
            </a:r>
          </a:p>
        </p:txBody>
      </p:sp>
      <p:sp>
        <p:nvSpPr>
          <p:cNvPr id="9" name="テキスト ボックス 8">
            <a:extLst>
              <a:ext uri="{FF2B5EF4-FFF2-40B4-BE49-F238E27FC236}">
                <a16:creationId xmlns:a16="http://schemas.microsoft.com/office/drawing/2014/main" id="{55D6D47F-34D7-A3CA-DC74-D6E83DFCD2BE}"/>
              </a:ext>
            </a:extLst>
          </p:cNvPr>
          <p:cNvSpPr txBox="1"/>
          <p:nvPr/>
        </p:nvSpPr>
        <p:spPr>
          <a:xfrm>
            <a:off x="1324864" y="3442850"/>
            <a:ext cx="265997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j-ea"/>
                <a:ea typeface="+mj-ea"/>
                <a:cs typeface="+mn-cs"/>
              </a:rPr>
              <a:t>・学生によるカリキュラムレビュー</a:t>
            </a:r>
          </a:p>
        </p:txBody>
      </p:sp>
      <p:cxnSp>
        <p:nvCxnSpPr>
          <p:cNvPr id="2" name="直線コネクタ 1">
            <a:extLst>
              <a:ext uri="{FF2B5EF4-FFF2-40B4-BE49-F238E27FC236}">
                <a16:creationId xmlns:a16="http://schemas.microsoft.com/office/drawing/2014/main" id="{5CF48E19-DEB2-11FF-6BDA-6F3C986B2F9B}"/>
              </a:ext>
            </a:extLst>
          </p:cNvPr>
          <p:cNvCxnSpPr>
            <a:cxnSpLocks/>
          </p:cNvCxnSpPr>
          <p:nvPr/>
        </p:nvCxnSpPr>
        <p:spPr>
          <a:xfrm>
            <a:off x="5722949" y="1796971"/>
            <a:ext cx="25172" cy="3186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7FCA1F90-BEFA-A0DB-45CB-2D0843805FD1}"/>
              </a:ext>
            </a:extLst>
          </p:cNvPr>
          <p:cNvCxnSpPr>
            <a:cxnSpLocks/>
          </p:cNvCxnSpPr>
          <p:nvPr/>
        </p:nvCxnSpPr>
        <p:spPr>
          <a:xfrm flipH="1" flipV="1">
            <a:off x="690953" y="3764016"/>
            <a:ext cx="10101723" cy="463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左中かっこ 16">
            <a:extLst>
              <a:ext uri="{FF2B5EF4-FFF2-40B4-BE49-F238E27FC236}">
                <a16:creationId xmlns:a16="http://schemas.microsoft.com/office/drawing/2014/main" id="{DCCE39C3-0702-24CB-0905-AA995EB15B83}"/>
              </a:ext>
            </a:extLst>
          </p:cNvPr>
          <p:cNvSpPr/>
          <p:nvPr/>
        </p:nvSpPr>
        <p:spPr>
          <a:xfrm>
            <a:off x="4962675" y="5157481"/>
            <a:ext cx="50504" cy="102229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8" name="テキスト ボックス 17">
            <a:extLst>
              <a:ext uri="{FF2B5EF4-FFF2-40B4-BE49-F238E27FC236}">
                <a16:creationId xmlns:a16="http://schemas.microsoft.com/office/drawing/2014/main" id="{6A3C0C19-EF97-C38F-C002-274B874FAB11}"/>
              </a:ext>
            </a:extLst>
          </p:cNvPr>
          <p:cNvSpPr txBox="1"/>
          <p:nvPr/>
        </p:nvSpPr>
        <p:spPr>
          <a:xfrm>
            <a:off x="7883945" y="5566539"/>
            <a:ext cx="164820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・学生プレゼン企画</a:t>
            </a:r>
          </a:p>
        </p:txBody>
      </p:sp>
      <p:sp>
        <p:nvSpPr>
          <p:cNvPr id="52" name="正方形/長方形 51">
            <a:extLst>
              <a:ext uri="{FF2B5EF4-FFF2-40B4-BE49-F238E27FC236}">
                <a16:creationId xmlns:a16="http://schemas.microsoft.com/office/drawing/2014/main" id="{10813C77-A8B1-9E30-6E67-37A14F3B31CC}"/>
              </a:ext>
            </a:extLst>
          </p:cNvPr>
          <p:cNvSpPr/>
          <p:nvPr/>
        </p:nvSpPr>
        <p:spPr>
          <a:xfrm>
            <a:off x="4859179" y="2417487"/>
            <a:ext cx="1826141" cy="941403"/>
          </a:xfrm>
          <a:prstGeom prst="rect">
            <a:avLst/>
          </a:prstGeom>
          <a:solidFill>
            <a:srgbClr val="FFCCFF"/>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prstClr val="black"/>
                </a:solidFill>
                <a:effectLst/>
                <a:uLnTx/>
                <a:uFillTx/>
                <a:latin typeface="+mj-ea"/>
                <a:ea typeface="+mj-ea"/>
                <a:cs typeface="+mn-cs"/>
              </a:rPr>
              <a:t>FIT-join</a:t>
            </a:r>
            <a:r>
              <a:rPr kumimoji="1" lang="ja-JP" altLang="en-US" sz="1600" b="0" i="0" u="none" strike="noStrike" kern="1200" cap="none" spc="0" normalizeH="0" baseline="0" noProof="0">
                <a:ln>
                  <a:noFill/>
                </a:ln>
                <a:solidFill>
                  <a:prstClr val="black"/>
                </a:solidFill>
                <a:effectLst/>
                <a:uLnTx/>
                <a:uFillTx/>
                <a:latin typeface="+mj-ea"/>
                <a:ea typeface="+mj-ea"/>
                <a:cs typeface="+mn-cs"/>
              </a:rPr>
              <a:t>の取組を知ってもらう活動</a:t>
            </a:r>
          </a:p>
        </p:txBody>
      </p:sp>
      <p:sp>
        <p:nvSpPr>
          <p:cNvPr id="24" name="テキスト ボックス 23">
            <a:extLst>
              <a:ext uri="{FF2B5EF4-FFF2-40B4-BE49-F238E27FC236}">
                <a16:creationId xmlns:a16="http://schemas.microsoft.com/office/drawing/2014/main" id="{A3C8FED3-ADF4-1080-DD34-C47C3E3AC87F}"/>
              </a:ext>
            </a:extLst>
          </p:cNvPr>
          <p:cNvSpPr txBox="1"/>
          <p:nvPr/>
        </p:nvSpPr>
        <p:spPr>
          <a:xfrm>
            <a:off x="7878249" y="4911965"/>
            <a:ext cx="147027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・テーマ設定</a:t>
            </a:r>
            <a:endParaRPr kumimoji="1" lang="en-US" altLang="ja-JP" sz="1400" b="0" i="0" u="none" strike="noStrike" kern="1200" cap="none" spc="0" normalizeH="0" baseline="0" noProof="0">
              <a:ln>
                <a:noFill/>
              </a:ln>
              <a:solidFill>
                <a:prstClr val="black"/>
              </a:solidFill>
              <a:effectLst/>
              <a:uLnTx/>
              <a:uFillTx/>
              <a:latin typeface="+mj-ea"/>
              <a:ea typeface="+mj-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・日程、担当調整</a:t>
            </a:r>
            <a:endParaRPr kumimoji="1" lang="en-US" altLang="ja-JP" sz="1400" b="0" i="0" u="none" strike="noStrike" kern="1200" cap="none" spc="0" normalizeH="0" baseline="0" noProof="0">
              <a:ln>
                <a:noFill/>
              </a:ln>
              <a:solidFill>
                <a:prstClr val="black"/>
              </a:solidFill>
              <a:effectLst/>
              <a:uLnTx/>
              <a:uFillTx/>
              <a:latin typeface="+mj-ea"/>
              <a:ea typeface="+mj-ea"/>
              <a:cs typeface="+mn-cs"/>
            </a:endParaRPr>
          </a:p>
        </p:txBody>
      </p:sp>
      <p:sp>
        <p:nvSpPr>
          <p:cNvPr id="25" name="左中かっこ 24">
            <a:extLst>
              <a:ext uri="{FF2B5EF4-FFF2-40B4-BE49-F238E27FC236}">
                <a16:creationId xmlns:a16="http://schemas.microsoft.com/office/drawing/2014/main" id="{DAE54FC2-CB4B-6EE0-0B6B-7E3D8971FBCC}"/>
              </a:ext>
            </a:extLst>
          </p:cNvPr>
          <p:cNvSpPr/>
          <p:nvPr/>
        </p:nvSpPr>
        <p:spPr>
          <a:xfrm>
            <a:off x="7850329" y="4906033"/>
            <a:ext cx="61456" cy="54261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6" name="テキスト ボックス 25">
            <a:extLst>
              <a:ext uri="{FF2B5EF4-FFF2-40B4-BE49-F238E27FC236}">
                <a16:creationId xmlns:a16="http://schemas.microsoft.com/office/drawing/2014/main" id="{C80957EE-F6F2-CF7F-C594-DA3A640ABF12}"/>
              </a:ext>
            </a:extLst>
          </p:cNvPr>
          <p:cNvSpPr txBox="1"/>
          <p:nvPr/>
        </p:nvSpPr>
        <p:spPr>
          <a:xfrm>
            <a:off x="4901094" y="3479006"/>
            <a:ext cx="1664238" cy="83099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0000"/>
                </a:solidFill>
                <a:effectLst/>
                <a:uLnTx/>
                <a:uFillTx/>
                <a:latin typeface="+mj-ea"/>
                <a:ea typeface="+mj-ea"/>
                <a:cs typeface="+mn-cs"/>
              </a:rPr>
              <a:t>★インスタグラム</a:t>
            </a:r>
            <a:endParaRPr kumimoji="1" lang="en-US" altLang="ja-JP" sz="1600" b="0" i="0" u="none" strike="noStrike" kern="1200" cap="none" spc="0" normalizeH="0" baseline="0" noProof="0">
              <a:ln>
                <a:noFill/>
              </a:ln>
              <a:solidFill>
                <a:srgbClr val="FF0000"/>
              </a:solidFill>
              <a:effectLst/>
              <a:uLnTx/>
              <a:uFillTx/>
              <a:latin typeface="+mj-ea"/>
              <a:ea typeface="+mj-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0000"/>
                </a:solidFill>
                <a:effectLst/>
                <a:uLnTx/>
                <a:uFillTx/>
                <a:latin typeface="+mj-ea"/>
                <a:ea typeface="+mj-ea"/>
                <a:cs typeface="+mn-cs"/>
              </a:rPr>
              <a:t>★ポスター</a:t>
            </a:r>
            <a:endParaRPr kumimoji="1" lang="en-US" altLang="ja-JP" sz="1600" b="0" i="0" u="none" strike="noStrike" kern="1200" cap="none" spc="0" normalizeH="0" baseline="0" noProof="0">
              <a:ln>
                <a:noFill/>
              </a:ln>
              <a:solidFill>
                <a:srgbClr val="FF0000"/>
              </a:solidFill>
              <a:effectLst/>
              <a:uLnTx/>
              <a:uFillTx/>
              <a:latin typeface="+mj-ea"/>
              <a:ea typeface="+mj-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0000"/>
                </a:solidFill>
                <a:effectLst/>
                <a:uLnTx/>
                <a:uFillTx/>
                <a:latin typeface="+mj-ea"/>
                <a:ea typeface="+mj-ea"/>
                <a:cs typeface="+mn-cs"/>
              </a:rPr>
              <a:t>★立花祭出店</a:t>
            </a:r>
            <a:endParaRPr kumimoji="1" lang="en-US" altLang="ja-JP" sz="1600" b="0" i="0" u="none" strike="noStrike" kern="1200" cap="none" spc="0" normalizeH="0" baseline="0" noProof="0">
              <a:ln>
                <a:noFill/>
              </a:ln>
              <a:solidFill>
                <a:srgbClr val="FF0000"/>
              </a:solidFill>
              <a:effectLst/>
              <a:uLnTx/>
              <a:uFillTx/>
              <a:latin typeface="+mj-ea"/>
              <a:ea typeface="+mj-ea"/>
              <a:cs typeface="+mn-cs"/>
            </a:endParaRPr>
          </a:p>
        </p:txBody>
      </p:sp>
      <p:sp>
        <p:nvSpPr>
          <p:cNvPr id="27" name="テキスト ボックス 26">
            <a:extLst>
              <a:ext uri="{FF2B5EF4-FFF2-40B4-BE49-F238E27FC236}">
                <a16:creationId xmlns:a16="http://schemas.microsoft.com/office/drawing/2014/main" id="{170607A6-C0FF-1712-F0D8-07FB2D5B5E80}"/>
              </a:ext>
            </a:extLst>
          </p:cNvPr>
          <p:cNvSpPr txBox="1"/>
          <p:nvPr/>
        </p:nvSpPr>
        <p:spPr>
          <a:xfrm>
            <a:off x="7902615" y="5813103"/>
            <a:ext cx="147027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mj-ea"/>
                <a:ea typeface="+mj-ea"/>
                <a:cs typeface="+mn-cs"/>
              </a:rPr>
              <a:t>・日程、担当調整</a:t>
            </a:r>
            <a:endParaRPr kumimoji="1" lang="en-US" altLang="ja-JP" sz="1400" b="0" i="0" u="none" strike="noStrike" kern="1200" cap="none" spc="0" normalizeH="0" baseline="0" noProof="0">
              <a:ln>
                <a:noFill/>
              </a:ln>
              <a:solidFill>
                <a:prstClr val="black"/>
              </a:solidFill>
              <a:effectLst/>
              <a:uLnTx/>
              <a:uFillTx/>
              <a:latin typeface="+mj-ea"/>
              <a:ea typeface="+mj-ea"/>
              <a:cs typeface="+mn-cs"/>
            </a:endParaRPr>
          </a:p>
        </p:txBody>
      </p:sp>
      <p:sp>
        <p:nvSpPr>
          <p:cNvPr id="12" name="テキスト ボックス 11">
            <a:extLst>
              <a:ext uri="{FF2B5EF4-FFF2-40B4-BE49-F238E27FC236}">
                <a16:creationId xmlns:a16="http://schemas.microsoft.com/office/drawing/2014/main" id="{BB6BA784-1AA4-7D5F-6AC4-46681E3DEFC5}"/>
              </a:ext>
            </a:extLst>
          </p:cNvPr>
          <p:cNvSpPr txBox="1"/>
          <p:nvPr/>
        </p:nvSpPr>
        <p:spPr>
          <a:xfrm>
            <a:off x="586250" y="37323"/>
            <a:ext cx="6219316" cy="707886"/>
          </a:xfrm>
          <a:prstGeom prst="rect">
            <a:avLst/>
          </a:prstGeom>
          <a:noFill/>
        </p:spPr>
        <p:txBody>
          <a:bodyPr wrap="square">
            <a:spAutoFit/>
          </a:bodyPr>
          <a:lstStyle/>
          <a:p>
            <a:r>
              <a:rPr lang="en-US" altLang="ja-JP" sz="4000"/>
              <a:t>2025</a:t>
            </a:r>
            <a:r>
              <a:rPr lang="ja-JP" altLang="en-US" sz="4000"/>
              <a:t>年度活動事例報告</a:t>
            </a:r>
          </a:p>
        </p:txBody>
      </p:sp>
      <p:sp>
        <p:nvSpPr>
          <p:cNvPr id="19" name="正方形/長方形 18">
            <a:extLst>
              <a:ext uri="{FF2B5EF4-FFF2-40B4-BE49-F238E27FC236}">
                <a16:creationId xmlns:a16="http://schemas.microsoft.com/office/drawing/2014/main" id="{9F325D5F-BB36-5314-3200-8B7E52BDD128}"/>
              </a:ext>
            </a:extLst>
          </p:cNvPr>
          <p:cNvSpPr/>
          <p:nvPr/>
        </p:nvSpPr>
        <p:spPr>
          <a:xfrm>
            <a:off x="8954017" y="885411"/>
            <a:ext cx="1980029" cy="523220"/>
          </a:xfrm>
          <a:prstGeom prst="rect">
            <a:avLst/>
          </a:prstGeom>
          <a:noFill/>
        </p:spPr>
        <p:txBody>
          <a:bodyPr wrap="none" lIns="91440" tIns="45720" rIns="91440" bIns="45720">
            <a:spAutoFit/>
          </a:bodyPr>
          <a:lstStyle/>
          <a:p>
            <a:pPr algn="ctr"/>
            <a:r>
              <a:rPr lang="ja-JP" altLang="en-US" sz="2800" b="0" cap="none" spc="0">
                <a:ln w="0"/>
                <a:solidFill>
                  <a:srgbClr val="FF0000"/>
                </a:solidFill>
                <a:effectLst>
                  <a:outerShdw blurRad="38100" dist="19050" dir="2700000" algn="tl" rotWithShape="0">
                    <a:schemeClr val="dk1">
                      <a:alpha val="40000"/>
                    </a:schemeClr>
                  </a:outerShdw>
                </a:effectLst>
              </a:rPr>
              <a:t>学生</a:t>
            </a:r>
            <a:r>
              <a:rPr lang="en-US" altLang="ja-JP" sz="2800" b="0" cap="none" spc="0">
                <a:ln w="0"/>
                <a:solidFill>
                  <a:srgbClr val="FF0000"/>
                </a:solidFill>
                <a:effectLst>
                  <a:outerShdw blurRad="38100" dist="19050" dir="2700000" algn="tl" rotWithShape="0">
                    <a:schemeClr val="dk1">
                      <a:alpha val="40000"/>
                    </a:schemeClr>
                  </a:outerShdw>
                </a:effectLst>
              </a:rPr>
              <a:t>×</a:t>
            </a:r>
            <a:r>
              <a:rPr lang="ja-JP" altLang="en-US" sz="2800" b="0" cap="none" spc="0">
                <a:ln w="0"/>
                <a:solidFill>
                  <a:srgbClr val="FF0000"/>
                </a:solidFill>
                <a:effectLst>
                  <a:outerShdw blurRad="38100" dist="19050" dir="2700000" algn="tl" rotWithShape="0">
                    <a:schemeClr val="dk1">
                      <a:alpha val="40000"/>
                    </a:schemeClr>
                  </a:outerShdw>
                </a:effectLst>
              </a:rPr>
              <a:t>教員</a:t>
            </a:r>
            <a:endParaRPr lang="ja-JP" altLang="en-US" sz="4400" b="0" cap="none" spc="0">
              <a:ln w="0"/>
              <a:solidFill>
                <a:srgbClr val="FF0000"/>
              </a:solidFill>
              <a:effectLst>
                <a:outerShdw blurRad="38100" dist="19050" dir="2700000" algn="tl" rotWithShape="0">
                  <a:schemeClr val="dk1">
                    <a:alpha val="40000"/>
                  </a:schemeClr>
                </a:outerShdw>
              </a:effectLst>
            </a:endParaRPr>
          </a:p>
        </p:txBody>
      </p:sp>
      <p:sp>
        <p:nvSpPr>
          <p:cNvPr id="20" name="正方形/長方形 19">
            <a:extLst>
              <a:ext uri="{FF2B5EF4-FFF2-40B4-BE49-F238E27FC236}">
                <a16:creationId xmlns:a16="http://schemas.microsoft.com/office/drawing/2014/main" id="{AE72C24A-B79B-4DE1-DEA5-4769316162E5}"/>
              </a:ext>
            </a:extLst>
          </p:cNvPr>
          <p:cNvSpPr/>
          <p:nvPr/>
        </p:nvSpPr>
        <p:spPr>
          <a:xfrm>
            <a:off x="423242" y="908282"/>
            <a:ext cx="2339102" cy="523220"/>
          </a:xfrm>
          <a:prstGeom prst="rect">
            <a:avLst/>
          </a:prstGeom>
          <a:noFill/>
        </p:spPr>
        <p:txBody>
          <a:bodyPr wrap="none" lIns="91440" tIns="45720" rIns="91440" bIns="45720">
            <a:spAutoFit/>
          </a:bodyPr>
          <a:lstStyle/>
          <a:p>
            <a:pPr algn="ctr"/>
            <a:r>
              <a:rPr lang="ja-JP" altLang="en-US" sz="2800" b="0" cap="none" spc="0">
                <a:ln w="0"/>
                <a:solidFill>
                  <a:srgbClr val="FF0000"/>
                </a:solidFill>
                <a:effectLst>
                  <a:outerShdw blurRad="38100" dist="19050" dir="2700000" algn="tl" rotWithShape="0">
                    <a:schemeClr val="dk1">
                      <a:alpha val="40000"/>
                    </a:schemeClr>
                  </a:outerShdw>
                </a:effectLst>
              </a:rPr>
              <a:t>学生</a:t>
            </a:r>
            <a:r>
              <a:rPr lang="en-US" altLang="ja-JP" sz="2800" b="0" cap="none" spc="0">
                <a:ln w="0"/>
                <a:solidFill>
                  <a:srgbClr val="FF0000"/>
                </a:solidFill>
                <a:effectLst>
                  <a:outerShdw blurRad="38100" dist="19050" dir="2700000" algn="tl" rotWithShape="0">
                    <a:schemeClr val="dk1">
                      <a:alpha val="40000"/>
                    </a:schemeClr>
                  </a:outerShdw>
                </a:effectLst>
              </a:rPr>
              <a:t>×</a:t>
            </a:r>
            <a:r>
              <a:rPr lang="ja-JP" altLang="en-US" sz="2800" b="0" cap="none" spc="0">
                <a:ln w="0"/>
                <a:solidFill>
                  <a:srgbClr val="FF0000"/>
                </a:solidFill>
                <a:effectLst>
                  <a:outerShdw blurRad="38100" dist="19050" dir="2700000" algn="tl" rotWithShape="0">
                    <a:schemeClr val="dk1">
                      <a:alpha val="40000"/>
                    </a:schemeClr>
                  </a:outerShdw>
                </a:effectLst>
              </a:rPr>
              <a:t>教職員</a:t>
            </a:r>
            <a:endParaRPr lang="ja-JP" altLang="en-US" sz="4400" b="0" cap="none" spc="0">
              <a:ln w="0"/>
              <a:solidFill>
                <a:srgbClr val="FF0000"/>
              </a:solidFill>
              <a:effectLst>
                <a:outerShdw blurRad="38100" dist="19050" dir="2700000" algn="tl" rotWithShape="0">
                  <a:schemeClr val="dk1">
                    <a:alpha val="40000"/>
                  </a:schemeClr>
                </a:outerShdw>
              </a:effectLst>
            </a:endParaRPr>
          </a:p>
        </p:txBody>
      </p:sp>
      <p:sp>
        <p:nvSpPr>
          <p:cNvPr id="21" name="正方形/長方形 20">
            <a:extLst>
              <a:ext uri="{FF2B5EF4-FFF2-40B4-BE49-F238E27FC236}">
                <a16:creationId xmlns:a16="http://schemas.microsoft.com/office/drawing/2014/main" id="{4F760701-CB85-2EFD-27F1-C02B59B28AFD}"/>
              </a:ext>
            </a:extLst>
          </p:cNvPr>
          <p:cNvSpPr/>
          <p:nvPr/>
        </p:nvSpPr>
        <p:spPr>
          <a:xfrm>
            <a:off x="6405030" y="5573511"/>
            <a:ext cx="1467068" cy="400110"/>
          </a:xfrm>
          <a:prstGeom prst="rect">
            <a:avLst/>
          </a:prstGeom>
          <a:noFill/>
        </p:spPr>
        <p:txBody>
          <a:bodyPr wrap="none" lIns="91440" tIns="45720" rIns="91440" bIns="45720">
            <a:spAutoFit/>
          </a:bodyPr>
          <a:lstStyle/>
          <a:p>
            <a:pPr algn="ctr"/>
            <a:r>
              <a:rPr lang="ja-JP" altLang="en-US" sz="2000" b="0" cap="none" spc="0">
                <a:ln w="0"/>
                <a:solidFill>
                  <a:srgbClr val="FF0000"/>
                </a:solidFill>
                <a:effectLst>
                  <a:outerShdw blurRad="38100" dist="19050" dir="2700000" algn="tl" rotWithShape="0">
                    <a:schemeClr val="dk1">
                      <a:alpha val="40000"/>
                    </a:schemeClr>
                  </a:outerShdw>
                </a:effectLst>
              </a:rPr>
              <a:t>学生</a:t>
            </a:r>
            <a:r>
              <a:rPr lang="en-US" altLang="ja-JP" sz="2000" b="0" cap="none" spc="0">
                <a:ln w="0"/>
                <a:solidFill>
                  <a:srgbClr val="FF0000"/>
                </a:solidFill>
                <a:effectLst>
                  <a:outerShdw blurRad="38100" dist="19050" dir="2700000" algn="tl" rotWithShape="0">
                    <a:schemeClr val="dk1">
                      <a:alpha val="40000"/>
                    </a:schemeClr>
                  </a:outerShdw>
                </a:effectLst>
              </a:rPr>
              <a:t>×</a:t>
            </a:r>
            <a:r>
              <a:rPr lang="ja-JP" altLang="en-US" sz="2000">
                <a:ln w="0"/>
                <a:solidFill>
                  <a:srgbClr val="FF0000"/>
                </a:solidFill>
                <a:effectLst>
                  <a:outerShdw blurRad="38100" dist="19050" dir="2700000" algn="tl" rotWithShape="0">
                    <a:schemeClr val="dk1">
                      <a:alpha val="40000"/>
                    </a:schemeClr>
                  </a:outerShdw>
                </a:effectLst>
              </a:rPr>
              <a:t>学生</a:t>
            </a:r>
            <a:endParaRPr lang="ja-JP" altLang="en-US" sz="3600" b="0" cap="none" spc="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30174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14" grpId="0" animBg="1"/>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DB6E66-2CBB-209F-28E5-3A52053C5AB7}"/>
              </a:ext>
            </a:extLst>
          </p:cNvPr>
          <p:cNvSpPr>
            <a:spLocks noGrp="1"/>
          </p:cNvSpPr>
          <p:nvPr>
            <p:ph type="ctrTitle"/>
          </p:nvPr>
        </p:nvSpPr>
        <p:spPr/>
        <p:txBody>
          <a:bodyPr>
            <a:normAutofit/>
          </a:bodyPr>
          <a:lstStyle/>
          <a:p>
            <a:r>
              <a:rPr lang="ja-JP" altLang="en-US"/>
              <a:t>新入生オリエンテーション(目的・目標)</a:t>
            </a:r>
          </a:p>
        </p:txBody>
      </p:sp>
      <p:sp>
        <p:nvSpPr>
          <p:cNvPr id="3" name="字幕 2">
            <a:extLst>
              <a:ext uri="{FF2B5EF4-FFF2-40B4-BE49-F238E27FC236}">
                <a16:creationId xmlns:a16="http://schemas.microsoft.com/office/drawing/2014/main" id="{65263DCB-8ABB-CA99-0AB8-6376EE005402}"/>
              </a:ext>
            </a:extLst>
          </p:cNvPr>
          <p:cNvSpPr>
            <a:spLocks noGrp="1"/>
          </p:cNvSpPr>
          <p:nvPr>
            <p:ph type="subTitle" idx="1"/>
          </p:nvPr>
        </p:nvSpPr>
        <p:spPr/>
        <p:txBody>
          <a:bodyPr/>
          <a:lstStyle/>
          <a:p>
            <a:r>
              <a:rPr kumimoji="1" lang="ja-JP" altLang="en-US"/>
              <a:t>＜目的＞</a:t>
            </a:r>
            <a:endParaRPr kumimoji="1" lang="en-US" altLang="ja-JP"/>
          </a:p>
          <a:p>
            <a:r>
              <a:rPr lang="ja-JP" altLang="en-US"/>
              <a:t>・主体的な学びへの動機づけ</a:t>
            </a:r>
            <a:endParaRPr lang="en-US" altLang="ja-JP"/>
          </a:p>
          <a:p>
            <a:r>
              <a:rPr kumimoji="1" lang="ja-JP" altLang="en-US"/>
              <a:t>・</a:t>
            </a:r>
            <a:r>
              <a:rPr kumimoji="1" lang="ja-JP" altLang="en-US" u="sng">
                <a:solidFill>
                  <a:srgbClr val="FF0000"/>
                </a:solidFill>
              </a:rPr>
              <a:t>学びの仲間づくりのきっかけ提供</a:t>
            </a:r>
          </a:p>
        </p:txBody>
      </p:sp>
      <p:sp>
        <p:nvSpPr>
          <p:cNvPr id="4" name="スライド番号プレースホルダー 3">
            <a:extLst>
              <a:ext uri="{FF2B5EF4-FFF2-40B4-BE49-F238E27FC236}">
                <a16:creationId xmlns:a16="http://schemas.microsoft.com/office/drawing/2014/main" id="{E1E5F8D3-27B7-8376-41BA-B04FDC4B6231}"/>
              </a:ext>
            </a:extLst>
          </p:cNvPr>
          <p:cNvSpPr>
            <a:spLocks noGrp="1"/>
          </p:cNvSpPr>
          <p:nvPr>
            <p:ph type="sldNum" sz="quarter" idx="4"/>
          </p:nvPr>
        </p:nvSpPr>
        <p:spPr/>
        <p:txBody>
          <a:bodyPr/>
          <a:lstStyle/>
          <a:p>
            <a:fld id="{8401C16A-3DEC-4806-A87D-9521833B4CF5}" type="slidenum">
              <a:rPr lang="ja-JP" altLang="en-US" smtClean="0"/>
              <a:pPr/>
              <a:t>8</a:t>
            </a:fld>
            <a:endParaRPr lang="ja-JP" altLang="en-US"/>
          </a:p>
        </p:txBody>
      </p:sp>
      <p:sp>
        <p:nvSpPr>
          <p:cNvPr id="5" name="正方形/長方形 4">
            <a:extLst>
              <a:ext uri="{FF2B5EF4-FFF2-40B4-BE49-F238E27FC236}">
                <a16:creationId xmlns:a16="http://schemas.microsoft.com/office/drawing/2014/main" id="{D73017D6-C0BD-AAB5-F493-2D84B6B2AF27}"/>
              </a:ext>
            </a:extLst>
          </p:cNvPr>
          <p:cNvSpPr/>
          <p:nvPr/>
        </p:nvSpPr>
        <p:spPr>
          <a:xfrm>
            <a:off x="5836031" y="2224385"/>
            <a:ext cx="5634876" cy="461665"/>
          </a:xfrm>
          <a:prstGeom prst="rect">
            <a:avLst/>
          </a:prstGeom>
          <a:noFill/>
        </p:spPr>
        <p:txBody>
          <a:bodyPr wrap="none" lIns="91440" tIns="45720" rIns="91440" bIns="45720">
            <a:spAutoFit/>
          </a:bodyPr>
          <a:lstStyle/>
          <a:p>
            <a:pPr algn="ctr"/>
            <a:r>
              <a:rPr lang="ja-JP" altLang="en-US" sz="2400" b="0" cap="none" spc="0">
                <a:ln w="0"/>
                <a:effectLst>
                  <a:outerShdw blurRad="38100" dist="19050" dir="2700000" algn="tl" rotWithShape="0">
                    <a:schemeClr val="dk1">
                      <a:alpha val="40000"/>
                    </a:schemeClr>
                  </a:outerShdw>
                </a:effectLst>
              </a:rPr>
              <a:t>→</a:t>
            </a:r>
            <a:r>
              <a:rPr lang="en-US" altLang="ja-JP" sz="2400" b="0" cap="none" spc="0">
                <a:ln w="0"/>
                <a:effectLst>
                  <a:outerShdw blurRad="38100" dist="19050" dir="2700000" algn="tl" rotWithShape="0">
                    <a:schemeClr val="dk1">
                      <a:alpha val="40000"/>
                    </a:schemeClr>
                  </a:outerShdw>
                </a:effectLst>
              </a:rPr>
              <a:t>4</a:t>
            </a:r>
            <a:r>
              <a:rPr lang="ja-JP" altLang="en-US" sz="2400" b="0" cap="none" spc="0">
                <a:ln w="0"/>
                <a:effectLst>
                  <a:outerShdw blurRad="38100" dist="19050" dir="2700000" algn="tl" rotWithShape="0">
                    <a:schemeClr val="dk1">
                      <a:alpha val="40000"/>
                    </a:schemeClr>
                  </a:outerShdw>
                </a:effectLst>
              </a:rPr>
              <a:t>年間支え合える仲間づくりを目指す</a:t>
            </a:r>
          </a:p>
        </p:txBody>
      </p:sp>
      <p:graphicFrame>
        <p:nvGraphicFramePr>
          <p:cNvPr id="10" name="表 9">
            <a:extLst>
              <a:ext uri="{FF2B5EF4-FFF2-40B4-BE49-F238E27FC236}">
                <a16:creationId xmlns:a16="http://schemas.microsoft.com/office/drawing/2014/main" id="{0B93924B-BF12-FACE-66BB-FFB9CB34A99C}"/>
              </a:ext>
            </a:extLst>
          </p:cNvPr>
          <p:cNvGraphicFramePr>
            <a:graphicFrameLocks noGrp="1"/>
          </p:cNvGraphicFramePr>
          <p:nvPr>
            <p:extLst>
              <p:ext uri="{D42A27DB-BD31-4B8C-83A1-F6EECF244321}">
                <p14:modId xmlns:p14="http://schemas.microsoft.com/office/powerpoint/2010/main" val="3957285686"/>
              </p:ext>
            </p:extLst>
          </p:nvPr>
        </p:nvGraphicFramePr>
        <p:xfrm>
          <a:off x="342027" y="3020729"/>
          <a:ext cx="11380580" cy="3157160"/>
        </p:xfrm>
        <a:graphic>
          <a:graphicData uri="http://schemas.openxmlformats.org/drawingml/2006/table">
            <a:tbl>
              <a:tblPr firstRow="1" bandRow="1">
                <a:tableStyleId>{68D230F3-CF80-4859-8CE7-A43EE81993B5}</a:tableStyleId>
              </a:tblPr>
              <a:tblGrid>
                <a:gridCol w="6877479">
                  <a:extLst>
                    <a:ext uri="{9D8B030D-6E8A-4147-A177-3AD203B41FA5}">
                      <a16:colId xmlns:a16="http://schemas.microsoft.com/office/drawing/2014/main" val="2991079378"/>
                    </a:ext>
                  </a:extLst>
                </a:gridCol>
                <a:gridCol w="4503101">
                  <a:extLst>
                    <a:ext uri="{9D8B030D-6E8A-4147-A177-3AD203B41FA5}">
                      <a16:colId xmlns:a16="http://schemas.microsoft.com/office/drawing/2014/main" val="2957773575"/>
                    </a:ext>
                  </a:extLst>
                </a:gridCol>
              </a:tblGrid>
              <a:tr h="657811">
                <a:tc>
                  <a:txBody>
                    <a:bodyPr/>
                    <a:lstStyle/>
                    <a:p>
                      <a:r>
                        <a:rPr kumimoji="1" lang="ja-JP" altLang="en-US" sz="3200"/>
                        <a:t>＜実施内容＞</a:t>
                      </a:r>
                    </a:p>
                  </a:txBody>
                  <a:tcPr/>
                </a:tc>
                <a:tc>
                  <a:txBody>
                    <a:bodyPr/>
                    <a:lstStyle/>
                    <a:p>
                      <a:r>
                        <a:rPr kumimoji="1" lang="ja-JP" altLang="en-US" sz="2800"/>
                        <a:t>＜目的＞</a:t>
                      </a:r>
                    </a:p>
                  </a:txBody>
                  <a:tcPr/>
                </a:tc>
                <a:extLst>
                  <a:ext uri="{0D108BD9-81ED-4DB2-BD59-A6C34878D82A}">
                    <a16:rowId xmlns:a16="http://schemas.microsoft.com/office/drawing/2014/main" val="3118735048"/>
                  </a:ext>
                </a:extLst>
              </a:tr>
              <a:tr h="1584949">
                <a:tc>
                  <a:txBody>
                    <a:bodyPr/>
                    <a:lstStyle/>
                    <a:p>
                      <a:r>
                        <a:rPr kumimoji="1" lang="ja-JP" altLang="en-US" sz="2400"/>
                        <a:t>アイスブレイク　自己紹介</a:t>
                      </a:r>
                      <a:endParaRPr kumimoji="1" lang="en-US" altLang="ja-JP" sz="2400"/>
                    </a:p>
                    <a:p>
                      <a:r>
                        <a:rPr kumimoji="1" lang="ja-JP" altLang="en-US" sz="2400"/>
                        <a:t>　　　　　　　　他己紹介</a:t>
                      </a:r>
                      <a:r>
                        <a:rPr kumimoji="1" lang="en-US" altLang="ja-JP" sz="2400"/>
                        <a:t>(</a:t>
                      </a:r>
                      <a:r>
                        <a:rPr kumimoji="1" lang="ja-JP" altLang="en-US" sz="2400"/>
                        <a:t>隣の人ゲーム</a:t>
                      </a:r>
                      <a:r>
                        <a:rPr kumimoji="1" lang="en-US" altLang="ja-JP" sz="2400"/>
                        <a:t>)</a:t>
                      </a:r>
                    </a:p>
                    <a:p>
                      <a:r>
                        <a:rPr kumimoji="1" lang="ja-JP" altLang="en-US" sz="2400"/>
                        <a:t>　　　　　　　　</a:t>
                      </a:r>
                      <a:r>
                        <a:rPr kumimoji="1" lang="en-US" altLang="ja-JP" sz="2400"/>
                        <a:t>ITO</a:t>
                      </a:r>
                      <a:r>
                        <a:rPr kumimoji="1" lang="ja-JP" altLang="en-US" sz="2400"/>
                        <a:t>ゲーム</a:t>
                      </a:r>
                    </a:p>
                  </a:txBody>
                  <a:tcPr/>
                </a:tc>
                <a:tc>
                  <a:txBody>
                    <a:bodyPr/>
                    <a:lstStyle/>
                    <a:p>
                      <a:r>
                        <a:rPr kumimoji="1" lang="ja-JP" altLang="en-US"/>
                        <a:t>・全員が喋ることが出来るような内容に</a:t>
                      </a:r>
                      <a:endParaRPr kumimoji="1" lang="en-US" altLang="ja-JP"/>
                    </a:p>
                    <a:p>
                      <a:r>
                        <a:rPr kumimoji="1" lang="ja-JP" altLang="en-US"/>
                        <a:t>　すること</a:t>
                      </a:r>
                      <a:endParaRPr kumimoji="1" lang="en-US" altLang="ja-JP"/>
                    </a:p>
                    <a:p>
                      <a:r>
                        <a:rPr kumimoji="1" lang="ja-JP" altLang="en-US"/>
                        <a:t>・初対面同士で打ち解けあうことが出来　</a:t>
                      </a:r>
                      <a:endParaRPr kumimoji="1" lang="en-US" altLang="ja-JP"/>
                    </a:p>
                    <a:p>
                      <a:r>
                        <a:rPr kumimoji="1" lang="ja-JP" altLang="en-US"/>
                        <a:t>　るような内容にすること</a:t>
                      </a:r>
                    </a:p>
                  </a:txBody>
                  <a:tcPr/>
                </a:tc>
                <a:extLst>
                  <a:ext uri="{0D108BD9-81ED-4DB2-BD59-A6C34878D82A}">
                    <a16:rowId xmlns:a16="http://schemas.microsoft.com/office/drawing/2014/main" val="1155152113"/>
                  </a:ext>
                </a:extLst>
              </a:tr>
              <a:tr h="642785">
                <a:tc>
                  <a:txBody>
                    <a:bodyPr/>
                    <a:lstStyle/>
                    <a:p>
                      <a:r>
                        <a:rPr kumimoji="1" lang="ja-JP" altLang="en-US" sz="2400"/>
                        <a:t>学内探検　ミッションとしてクイズを実施</a:t>
                      </a:r>
                    </a:p>
                  </a:txBody>
                  <a:tcPr/>
                </a:tc>
                <a:tc>
                  <a:txBody>
                    <a:bodyPr/>
                    <a:lstStyle/>
                    <a:p>
                      <a:r>
                        <a:rPr kumimoji="1" lang="ja-JP" altLang="en-US"/>
                        <a:t>・今後の学校生活を想像できるようにす</a:t>
                      </a:r>
                      <a:endParaRPr kumimoji="1" lang="en-US" altLang="ja-JP"/>
                    </a:p>
                    <a:p>
                      <a:r>
                        <a:rPr kumimoji="1" lang="ja-JP" altLang="en-US"/>
                        <a:t>　ること</a:t>
                      </a:r>
                      <a:endParaRPr kumimoji="1" lang="en-US" altLang="ja-JP"/>
                    </a:p>
                    <a:p>
                      <a:r>
                        <a:rPr kumimoji="1" lang="ja-JP" altLang="en-US"/>
                        <a:t>・協力し合えるような内容にすること　　　</a:t>
                      </a:r>
                    </a:p>
                  </a:txBody>
                  <a:tcPr/>
                </a:tc>
                <a:extLst>
                  <a:ext uri="{0D108BD9-81ED-4DB2-BD59-A6C34878D82A}">
                    <a16:rowId xmlns:a16="http://schemas.microsoft.com/office/drawing/2014/main" val="3269227721"/>
                  </a:ext>
                </a:extLst>
              </a:tr>
            </a:tbl>
          </a:graphicData>
        </a:graphic>
      </p:graphicFrame>
      <p:pic>
        <p:nvPicPr>
          <p:cNvPr id="6" name="図 5">
            <a:extLst>
              <a:ext uri="{FF2B5EF4-FFF2-40B4-BE49-F238E27FC236}">
                <a16:creationId xmlns:a16="http://schemas.microsoft.com/office/drawing/2014/main" id="{E6ED04CD-08C7-B7A6-AE1F-6146D8D627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5973" y="837220"/>
            <a:ext cx="2231331" cy="1403284"/>
          </a:xfrm>
          <a:prstGeom prst="rect">
            <a:avLst/>
          </a:prstGeom>
        </p:spPr>
      </p:pic>
    </p:spTree>
    <p:extLst>
      <p:ext uri="{BB962C8B-B14F-4D97-AF65-F5344CB8AC3E}">
        <p14:creationId xmlns:p14="http://schemas.microsoft.com/office/powerpoint/2010/main" val="4048509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A5871801-03BA-41C3-FB4B-92FFBCDB483C}"/>
              </a:ext>
            </a:extLst>
          </p:cNvPr>
          <p:cNvSpPr/>
          <p:nvPr/>
        </p:nvSpPr>
        <p:spPr>
          <a:xfrm>
            <a:off x="7440638" y="1773132"/>
            <a:ext cx="4516666" cy="1181100"/>
          </a:xfrm>
          <a:prstGeom prst="rect">
            <a:avLst/>
          </a:prstGeom>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BA9FC5C2-46B7-57DE-4C14-FF4CA10DC7F2}"/>
              </a:ext>
            </a:extLst>
          </p:cNvPr>
          <p:cNvSpPr>
            <a:spLocks noGrp="1"/>
          </p:cNvSpPr>
          <p:nvPr>
            <p:ph type="ctrTitle"/>
          </p:nvPr>
        </p:nvSpPr>
        <p:spPr>
          <a:xfrm>
            <a:off x="586869" y="10567"/>
            <a:ext cx="11494373" cy="656495"/>
          </a:xfrm>
        </p:spPr>
        <p:txBody>
          <a:bodyPr/>
          <a:lstStyle/>
          <a:p>
            <a:r>
              <a:rPr lang="ja-JP" altLang="en-US"/>
              <a:t>新入生オリエンテーション(評価)</a:t>
            </a:r>
            <a:endParaRPr lang="en-US" altLang="ja-JP"/>
          </a:p>
        </p:txBody>
      </p:sp>
      <p:sp>
        <p:nvSpPr>
          <p:cNvPr id="3" name="字幕 2">
            <a:extLst>
              <a:ext uri="{FF2B5EF4-FFF2-40B4-BE49-F238E27FC236}">
                <a16:creationId xmlns:a16="http://schemas.microsoft.com/office/drawing/2014/main" id="{D809C5EE-9158-ED6B-141C-892022BF6D4B}"/>
              </a:ext>
            </a:extLst>
          </p:cNvPr>
          <p:cNvSpPr>
            <a:spLocks noGrp="1"/>
          </p:cNvSpPr>
          <p:nvPr>
            <p:ph type="subTitle" idx="1"/>
          </p:nvPr>
        </p:nvSpPr>
        <p:spPr>
          <a:xfrm>
            <a:off x="0" y="961652"/>
            <a:ext cx="12192000" cy="5205521"/>
          </a:xfrm>
        </p:spPr>
        <p:txBody>
          <a:bodyPr/>
          <a:lstStyle/>
          <a:p>
            <a:r>
              <a:rPr kumimoji="1" lang="ja-JP" altLang="en-US" sz="3600"/>
              <a:t>＜アンケート結果＞</a:t>
            </a:r>
          </a:p>
        </p:txBody>
      </p:sp>
      <p:sp>
        <p:nvSpPr>
          <p:cNvPr id="4" name="スライド番号プレースホルダー 3">
            <a:extLst>
              <a:ext uri="{FF2B5EF4-FFF2-40B4-BE49-F238E27FC236}">
                <a16:creationId xmlns:a16="http://schemas.microsoft.com/office/drawing/2014/main" id="{1AB939C7-4E27-9219-83D8-7E0E523C5C6A}"/>
              </a:ext>
            </a:extLst>
          </p:cNvPr>
          <p:cNvSpPr>
            <a:spLocks noGrp="1"/>
          </p:cNvSpPr>
          <p:nvPr>
            <p:ph type="sldNum" sz="quarter" idx="4"/>
          </p:nvPr>
        </p:nvSpPr>
        <p:spPr/>
        <p:txBody>
          <a:bodyPr/>
          <a:lstStyle/>
          <a:p>
            <a:fld id="{8401C16A-3DEC-4806-A87D-9521833B4CF5}" type="slidenum">
              <a:rPr lang="ja-JP" altLang="en-US" smtClean="0"/>
              <a:pPr/>
              <a:t>9</a:t>
            </a:fld>
            <a:endParaRPr lang="ja-JP" altLang="en-US"/>
          </a:p>
        </p:txBody>
      </p:sp>
      <p:sp>
        <p:nvSpPr>
          <p:cNvPr id="5" name="正方形/長方形 4">
            <a:extLst>
              <a:ext uri="{FF2B5EF4-FFF2-40B4-BE49-F238E27FC236}">
                <a16:creationId xmlns:a16="http://schemas.microsoft.com/office/drawing/2014/main" id="{BEBEDEB8-0047-BA24-D5B0-539F68B76D6C}"/>
              </a:ext>
            </a:extLst>
          </p:cNvPr>
          <p:cNvSpPr/>
          <p:nvPr/>
        </p:nvSpPr>
        <p:spPr>
          <a:xfrm>
            <a:off x="159657" y="1582057"/>
            <a:ext cx="6574972" cy="830997"/>
          </a:xfrm>
          <a:prstGeom prst="rect">
            <a:avLst/>
          </a:prstGeom>
          <a:noFill/>
        </p:spPr>
        <p:txBody>
          <a:bodyPr wrap="square" lIns="91440" tIns="45720" rIns="91440" bIns="45720">
            <a:spAutoFit/>
          </a:bodyPr>
          <a:lstStyle/>
          <a:p>
            <a:pPr algn="ctr"/>
            <a:r>
              <a:rPr lang="ja-JP" altLang="en-US" sz="2400" b="0" cap="none" spc="0">
                <a:ln w="0"/>
                <a:solidFill>
                  <a:schemeClr val="tx1"/>
                </a:solidFill>
                <a:effectLst>
                  <a:outerShdw blurRad="38100" dist="19050" dir="2700000" algn="tl" rotWithShape="0">
                    <a:schemeClr val="dk1">
                      <a:alpha val="40000"/>
                    </a:schemeClr>
                  </a:outerShdw>
                </a:effectLst>
              </a:rPr>
              <a:t>新入生オリエンテーションに参加したことで、今後も話が出来そうな友達はできましたか？</a:t>
            </a:r>
          </a:p>
        </p:txBody>
      </p:sp>
      <p:graphicFrame>
        <p:nvGraphicFramePr>
          <p:cNvPr id="8" name="グラフ 7">
            <a:extLst>
              <a:ext uri="{FF2B5EF4-FFF2-40B4-BE49-F238E27FC236}">
                <a16:creationId xmlns:a16="http://schemas.microsoft.com/office/drawing/2014/main" id="{D58B2CD4-C33E-709C-B72A-7E15E1387AA1}"/>
              </a:ext>
            </a:extLst>
          </p:cNvPr>
          <p:cNvGraphicFramePr/>
          <p:nvPr>
            <p:extLst>
              <p:ext uri="{D42A27DB-BD31-4B8C-83A1-F6EECF244321}">
                <p14:modId xmlns:p14="http://schemas.microsoft.com/office/powerpoint/2010/main" val="3028531298"/>
              </p:ext>
            </p:extLst>
          </p:nvPr>
        </p:nvGraphicFramePr>
        <p:xfrm>
          <a:off x="655022" y="477681"/>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9" name="矢印: 右 8">
            <a:extLst>
              <a:ext uri="{FF2B5EF4-FFF2-40B4-BE49-F238E27FC236}">
                <a16:creationId xmlns:a16="http://schemas.microsoft.com/office/drawing/2014/main" id="{5DA5C380-EF6A-A40B-DD1B-3FB0D4B3F831}"/>
              </a:ext>
            </a:extLst>
          </p:cNvPr>
          <p:cNvSpPr/>
          <p:nvPr/>
        </p:nvSpPr>
        <p:spPr>
          <a:xfrm rot="19520768">
            <a:off x="6508992" y="2312186"/>
            <a:ext cx="635000" cy="650448"/>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0537983E-E460-CA0A-25DE-66A0C9BF1CEA}"/>
              </a:ext>
            </a:extLst>
          </p:cNvPr>
          <p:cNvSpPr/>
          <p:nvPr/>
        </p:nvSpPr>
        <p:spPr>
          <a:xfrm>
            <a:off x="7440638" y="1886629"/>
            <a:ext cx="4516666" cy="954107"/>
          </a:xfrm>
          <a:prstGeom prst="rect">
            <a:avLst/>
          </a:prstGeom>
          <a:noFill/>
        </p:spPr>
        <p:txBody>
          <a:bodyPr wrap="square" lIns="91440" tIns="45720" rIns="91440" bIns="45720">
            <a:spAutoFit/>
          </a:bodyPr>
          <a:lstStyle/>
          <a:p>
            <a:pPr algn="ctr"/>
            <a:r>
              <a:rPr lang="en-US" altLang="ja-JP" sz="2800" cap="none" spc="0">
                <a:ln w="0"/>
                <a:solidFill>
                  <a:schemeClr val="tx1"/>
                </a:solidFill>
                <a:effectLst>
                  <a:outerShdw blurRad="38100" dist="19050" dir="2700000" algn="tl" rotWithShape="0">
                    <a:schemeClr val="dk1">
                      <a:alpha val="40000"/>
                    </a:schemeClr>
                  </a:outerShdw>
                </a:effectLst>
              </a:rPr>
              <a:t>85%</a:t>
            </a:r>
            <a:r>
              <a:rPr lang="ja-JP" altLang="en-US" sz="2800" cap="none" spc="0">
                <a:ln w="0"/>
                <a:solidFill>
                  <a:schemeClr val="tx1"/>
                </a:solidFill>
                <a:effectLst>
                  <a:outerShdw blurRad="38100" dist="19050" dir="2700000" algn="tl" rotWithShape="0">
                    <a:schemeClr val="dk1">
                      <a:alpha val="40000"/>
                    </a:schemeClr>
                  </a:outerShdw>
                </a:effectLst>
              </a:rPr>
              <a:t>以上の人が</a:t>
            </a:r>
            <a:r>
              <a:rPr lang="en-US" altLang="ja-JP" sz="2800" cap="none" spc="0">
                <a:ln w="0"/>
                <a:solidFill>
                  <a:schemeClr val="tx1"/>
                </a:solidFill>
                <a:effectLst>
                  <a:outerShdw blurRad="38100" dist="19050" dir="2700000" algn="tl" rotWithShape="0">
                    <a:schemeClr val="dk1">
                      <a:alpha val="40000"/>
                    </a:schemeClr>
                  </a:outerShdw>
                </a:effectLst>
              </a:rPr>
              <a:t>2</a:t>
            </a:r>
            <a:r>
              <a:rPr lang="ja-JP" altLang="en-US" sz="2800" cap="none" spc="0">
                <a:ln w="0"/>
                <a:solidFill>
                  <a:schemeClr val="tx1"/>
                </a:solidFill>
                <a:effectLst>
                  <a:outerShdw blurRad="38100" dist="19050" dir="2700000" algn="tl" rotWithShape="0">
                    <a:schemeClr val="dk1">
                      <a:alpha val="40000"/>
                    </a:schemeClr>
                  </a:outerShdw>
                </a:effectLst>
              </a:rPr>
              <a:t>人～</a:t>
            </a:r>
            <a:r>
              <a:rPr lang="en-US" altLang="ja-JP" sz="2800" cap="none" spc="0">
                <a:ln w="0"/>
                <a:solidFill>
                  <a:schemeClr val="tx1"/>
                </a:solidFill>
                <a:effectLst>
                  <a:outerShdw blurRad="38100" dist="19050" dir="2700000" algn="tl" rotWithShape="0">
                    <a:schemeClr val="dk1">
                      <a:alpha val="40000"/>
                    </a:schemeClr>
                  </a:outerShdw>
                </a:effectLst>
              </a:rPr>
              <a:t>5</a:t>
            </a:r>
            <a:r>
              <a:rPr lang="ja-JP" altLang="en-US" sz="2800" cap="none" spc="0">
                <a:ln w="0"/>
                <a:solidFill>
                  <a:schemeClr val="tx1"/>
                </a:solidFill>
                <a:effectLst>
                  <a:outerShdw blurRad="38100" dist="19050" dir="2700000" algn="tl" rotWithShape="0">
                    <a:schemeClr val="dk1">
                      <a:alpha val="40000"/>
                    </a:schemeClr>
                  </a:outerShdw>
                </a:effectLst>
              </a:rPr>
              <a:t>人友達が出来たと回答！</a:t>
            </a:r>
          </a:p>
        </p:txBody>
      </p:sp>
      <p:sp>
        <p:nvSpPr>
          <p:cNvPr id="6" name="正方形/長方形 5">
            <a:extLst>
              <a:ext uri="{FF2B5EF4-FFF2-40B4-BE49-F238E27FC236}">
                <a16:creationId xmlns:a16="http://schemas.microsoft.com/office/drawing/2014/main" id="{14F1C689-AE07-736B-F777-17986DBB9808}"/>
              </a:ext>
            </a:extLst>
          </p:cNvPr>
          <p:cNvSpPr/>
          <p:nvPr/>
        </p:nvSpPr>
        <p:spPr>
          <a:xfrm>
            <a:off x="6888234" y="3648702"/>
            <a:ext cx="1723549" cy="400110"/>
          </a:xfrm>
          <a:prstGeom prst="rect">
            <a:avLst/>
          </a:prstGeom>
          <a:noFill/>
        </p:spPr>
        <p:txBody>
          <a:bodyPr wrap="none" lIns="91440" tIns="45720" rIns="91440" bIns="45720">
            <a:spAutoFit/>
          </a:bodyPr>
          <a:lstStyle/>
          <a:p>
            <a:pPr algn="ctr"/>
            <a:r>
              <a:rPr lang="ja-JP" altLang="en-US" sz="2000" b="0" cap="none" spc="0">
                <a:ln w="0"/>
                <a:solidFill>
                  <a:schemeClr val="tx1"/>
                </a:solidFill>
                <a:effectLst>
                  <a:outerShdw blurRad="38100" dist="19050" dir="2700000" algn="tl" rotWithShape="0">
                    <a:schemeClr val="dk1">
                      <a:alpha val="40000"/>
                    </a:schemeClr>
                  </a:outerShdw>
                </a:effectLst>
              </a:rPr>
              <a:t>＜コメント＞</a:t>
            </a:r>
          </a:p>
        </p:txBody>
      </p:sp>
      <p:sp>
        <p:nvSpPr>
          <p:cNvPr id="7" name="TextBox 5">
            <a:extLst>
              <a:ext uri="{FF2B5EF4-FFF2-40B4-BE49-F238E27FC236}">
                <a16:creationId xmlns:a16="http://schemas.microsoft.com/office/drawing/2014/main" id="{69271C43-6D0C-9805-3EF1-28EFF26A562B}"/>
              </a:ext>
            </a:extLst>
          </p:cNvPr>
          <p:cNvSpPr txBox="1"/>
          <p:nvPr/>
        </p:nvSpPr>
        <p:spPr>
          <a:xfrm>
            <a:off x="6734629" y="4142680"/>
            <a:ext cx="522267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t>・</a:t>
            </a:r>
            <a:r>
              <a:rPr lang="ja-JP" altLang="en-US" b="1"/>
              <a:t>話しかけやすい雰囲気があり、多くの人と話す</a:t>
            </a:r>
            <a:endParaRPr lang="en-US" altLang="ja-JP" b="1"/>
          </a:p>
          <a:p>
            <a:r>
              <a:rPr lang="ja-JP" altLang="en-US" b="1"/>
              <a:t>　機会があった。</a:t>
            </a:r>
          </a:p>
        </p:txBody>
      </p:sp>
      <p:sp>
        <p:nvSpPr>
          <p:cNvPr id="12" name="TextBox 6">
            <a:extLst>
              <a:ext uri="{FF2B5EF4-FFF2-40B4-BE49-F238E27FC236}">
                <a16:creationId xmlns:a16="http://schemas.microsoft.com/office/drawing/2014/main" id="{E5B5CCF9-33CF-BB8D-9D8D-01FE8D88191E}"/>
              </a:ext>
            </a:extLst>
          </p:cNvPr>
          <p:cNvSpPr txBox="1"/>
          <p:nvPr/>
        </p:nvSpPr>
        <p:spPr>
          <a:xfrm>
            <a:off x="6734346" y="4932509"/>
            <a:ext cx="522267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tLang="ja-JP" b="1"/>
              <a:t>・</a:t>
            </a:r>
            <a:r>
              <a:rPr lang="en-US" altLang="ja-JP" b="1" err="1"/>
              <a:t>たくさんのクラスメイトと交流することができ</a:t>
            </a:r>
            <a:r>
              <a:rPr lang="en-US" altLang="ja-JP" b="1"/>
              <a:t>、</a:t>
            </a:r>
          </a:p>
          <a:p>
            <a:r>
              <a:rPr lang="ja-JP" altLang="en-US" b="1"/>
              <a:t>　</a:t>
            </a:r>
            <a:r>
              <a:rPr lang="en-US" altLang="ja-JP" b="1"/>
              <a:t> </a:t>
            </a:r>
            <a:r>
              <a:rPr lang="en-US" altLang="ja-JP" b="1" err="1"/>
              <a:t>居心地の良い</a:t>
            </a:r>
            <a:r>
              <a:rPr lang="ja-JP" altLang="en-US" b="1">
                <a:ea typeface="+mn-lt"/>
                <a:cs typeface="+mn-lt"/>
              </a:rPr>
              <a:t>友達が出来た</a:t>
            </a:r>
            <a:r>
              <a:rPr lang="en-US" altLang="ja-JP" b="1">
                <a:ea typeface="+mn-lt"/>
                <a:cs typeface="+mn-lt"/>
              </a:rPr>
              <a:t>。</a:t>
            </a:r>
            <a:endParaRPr lang="en-US" altLang="ja-JP" b="1"/>
          </a:p>
        </p:txBody>
      </p:sp>
      <p:sp>
        <p:nvSpPr>
          <p:cNvPr id="13" name="左中かっこ 12">
            <a:extLst>
              <a:ext uri="{FF2B5EF4-FFF2-40B4-BE49-F238E27FC236}">
                <a16:creationId xmlns:a16="http://schemas.microsoft.com/office/drawing/2014/main" id="{965DCE26-2265-5066-B0D6-D928B5710F11}"/>
              </a:ext>
            </a:extLst>
          </p:cNvPr>
          <p:cNvSpPr/>
          <p:nvPr/>
        </p:nvSpPr>
        <p:spPr>
          <a:xfrm>
            <a:off x="6653255" y="3591139"/>
            <a:ext cx="199607" cy="2152484"/>
          </a:xfrm>
          <a:prstGeom prst="leftBrace">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 name="右中かっこ 13">
            <a:extLst>
              <a:ext uri="{FF2B5EF4-FFF2-40B4-BE49-F238E27FC236}">
                <a16:creationId xmlns:a16="http://schemas.microsoft.com/office/drawing/2014/main" id="{6CAF9681-B5E3-C662-9E9E-1DA2B3928C4D}"/>
              </a:ext>
            </a:extLst>
          </p:cNvPr>
          <p:cNvSpPr/>
          <p:nvPr/>
        </p:nvSpPr>
        <p:spPr>
          <a:xfrm>
            <a:off x="11920623" y="3591139"/>
            <a:ext cx="234978" cy="2247646"/>
          </a:xfrm>
          <a:prstGeom prst="rightBrace">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846570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9DB5E-5D7B-DA4C-484F-149C55CEB562}"/>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38620CB2-8BDE-58AC-0C98-555B81915AF9}"/>
              </a:ext>
            </a:extLst>
          </p:cNvPr>
          <p:cNvSpPr/>
          <p:nvPr/>
        </p:nvSpPr>
        <p:spPr>
          <a:xfrm>
            <a:off x="7403957" y="1790990"/>
            <a:ext cx="4516666" cy="1181100"/>
          </a:xfrm>
          <a:prstGeom prst="rect">
            <a:avLst/>
          </a:prstGeom>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7F0071D-8FBE-FAEC-3F95-F5BA952FA699}"/>
              </a:ext>
            </a:extLst>
          </p:cNvPr>
          <p:cNvSpPr>
            <a:spLocks noGrp="1"/>
          </p:cNvSpPr>
          <p:nvPr>
            <p:ph type="ctrTitle"/>
          </p:nvPr>
        </p:nvSpPr>
        <p:spPr/>
        <p:txBody>
          <a:bodyPr/>
          <a:lstStyle/>
          <a:p>
            <a:r>
              <a:rPr lang="ja-JP" altLang="en-US"/>
              <a:t>新入生オリエンテーション(評価)</a:t>
            </a:r>
            <a:endParaRPr lang="en-US" altLang="ja-JP"/>
          </a:p>
        </p:txBody>
      </p:sp>
      <p:sp>
        <p:nvSpPr>
          <p:cNvPr id="3" name="字幕 2">
            <a:extLst>
              <a:ext uri="{FF2B5EF4-FFF2-40B4-BE49-F238E27FC236}">
                <a16:creationId xmlns:a16="http://schemas.microsoft.com/office/drawing/2014/main" id="{17FAA48A-526D-3142-9D4F-08EF76C71B80}"/>
              </a:ext>
            </a:extLst>
          </p:cNvPr>
          <p:cNvSpPr>
            <a:spLocks noGrp="1"/>
          </p:cNvSpPr>
          <p:nvPr>
            <p:ph type="subTitle" idx="1"/>
          </p:nvPr>
        </p:nvSpPr>
        <p:spPr>
          <a:xfrm>
            <a:off x="0" y="961652"/>
            <a:ext cx="12192000" cy="5205521"/>
          </a:xfrm>
        </p:spPr>
        <p:txBody>
          <a:bodyPr/>
          <a:lstStyle/>
          <a:p>
            <a:r>
              <a:rPr kumimoji="1" lang="ja-JP" altLang="en-US" sz="3600"/>
              <a:t>＜アンケート結果＞</a:t>
            </a:r>
          </a:p>
        </p:txBody>
      </p:sp>
      <p:sp>
        <p:nvSpPr>
          <p:cNvPr id="4" name="スライド番号プレースホルダー 3">
            <a:extLst>
              <a:ext uri="{FF2B5EF4-FFF2-40B4-BE49-F238E27FC236}">
                <a16:creationId xmlns:a16="http://schemas.microsoft.com/office/drawing/2014/main" id="{21D58B1A-7155-E33C-9A9F-BE81D635E3D1}"/>
              </a:ext>
            </a:extLst>
          </p:cNvPr>
          <p:cNvSpPr>
            <a:spLocks noGrp="1"/>
          </p:cNvSpPr>
          <p:nvPr>
            <p:ph type="sldNum" sz="quarter" idx="4"/>
          </p:nvPr>
        </p:nvSpPr>
        <p:spPr/>
        <p:txBody>
          <a:bodyPr/>
          <a:lstStyle/>
          <a:p>
            <a:fld id="{8401C16A-3DEC-4806-A87D-9521833B4CF5}" type="slidenum">
              <a:rPr lang="ja-JP" altLang="en-US" smtClean="0"/>
              <a:pPr/>
              <a:t>10</a:t>
            </a:fld>
            <a:endParaRPr lang="ja-JP" altLang="en-US"/>
          </a:p>
        </p:txBody>
      </p:sp>
      <p:sp>
        <p:nvSpPr>
          <p:cNvPr id="5" name="正方形/長方形 4">
            <a:extLst>
              <a:ext uri="{FF2B5EF4-FFF2-40B4-BE49-F238E27FC236}">
                <a16:creationId xmlns:a16="http://schemas.microsoft.com/office/drawing/2014/main" id="{0DC4EDD4-8991-C878-8559-43DDCF1BA544}"/>
              </a:ext>
            </a:extLst>
          </p:cNvPr>
          <p:cNvSpPr/>
          <p:nvPr/>
        </p:nvSpPr>
        <p:spPr>
          <a:xfrm>
            <a:off x="159657" y="1582057"/>
            <a:ext cx="6574972" cy="830997"/>
          </a:xfrm>
          <a:prstGeom prst="rect">
            <a:avLst/>
          </a:prstGeom>
          <a:noFill/>
        </p:spPr>
        <p:txBody>
          <a:bodyPr wrap="square" lIns="91440" tIns="45720" rIns="91440" bIns="45720">
            <a:spAutoFit/>
          </a:bodyPr>
          <a:lstStyle/>
          <a:p>
            <a:pPr algn="ctr"/>
            <a:r>
              <a:rPr lang="ja-JP" altLang="en-US" sz="2400" b="0" cap="none" spc="0">
                <a:ln w="0"/>
                <a:solidFill>
                  <a:schemeClr val="tx1"/>
                </a:solidFill>
                <a:effectLst>
                  <a:outerShdw blurRad="38100" dist="19050" dir="2700000" algn="tl" rotWithShape="0">
                    <a:schemeClr val="dk1">
                      <a:alpha val="40000"/>
                    </a:schemeClr>
                  </a:outerShdw>
                </a:effectLst>
              </a:rPr>
              <a:t>「学内探検」のプログラムでは、学内の施設やサポートについて理解できましたか？</a:t>
            </a:r>
          </a:p>
        </p:txBody>
      </p:sp>
      <p:graphicFrame>
        <p:nvGraphicFramePr>
          <p:cNvPr id="8" name="グラフ 7">
            <a:extLst>
              <a:ext uri="{FF2B5EF4-FFF2-40B4-BE49-F238E27FC236}">
                <a16:creationId xmlns:a16="http://schemas.microsoft.com/office/drawing/2014/main" id="{81DCA05C-03A3-EAB7-891D-3E3669BEA29C}"/>
              </a:ext>
            </a:extLst>
          </p:cNvPr>
          <p:cNvGraphicFramePr/>
          <p:nvPr>
            <p:extLst>
              <p:ext uri="{D42A27DB-BD31-4B8C-83A1-F6EECF244321}">
                <p14:modId xmlns:p14="http://schemas.microsoft.com/office/powerpoint/2010/main" val="1881443773"/>
              </p:ext>
            </p:extLst>
          </p:nvPr>
        </p:nvGraphicFramePr>
        <p:xfrm>
          <a:off x="478471" y="1114377"/>
          <a:ext cx="7730599" cy="4781971"/>
        </p:xfrm>
        <a:graphic>
          <a:graphicData uri="http://schemas.openxmlformats.org/drawingml/2006/chart">
            <c:chart xmlns:c="http://schemas.openxmlformats.org/drawingml/2006/chart" xmlns:r="http://schemas.openxmlformats.org/officeDocument/2006/relationships" r:id="rId3"/>
          </a:graphicData>
        </a:graphic>
      </p:graphicFrame>
      <p:sp>
        <p:nvSpPr>
          <p:cNvPr id="9" name="矢印: 右 8">
            <a:extLst>
              <a:ext uri="{FF2B5EF4-FFF2-40B4-BE49-F238E27FC236}">
                <a16:creationId xmlns:a16="http://schemas.microsoft.com/office/drawing/2014/main" id="{ABDB415C-1564-4FF3-5F06-1F80E735D451}"/>
              </a:ext>
            </a:extLst>
          </p:cNvPr>
          <p:cNvSpPr/>
          <p:nvPr/>
        </p:nvSpPr>
        <p:spPr>
          <a:xfrm rot="19520768">
            <a:off x="6508992" y="2312186"/>
            <a:ext cx="635000" cy="650448"/>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DBCBAC62-0C73-87BB-0177-617958FA8911}"/>
              </a:ext>
            </a:extLst>
          </p:cNvPr>
          <p:cNvSpPr/>
          <p:nvPr/>
        </p:nvSpPr>
        <p:spPr>
          <a:xfrm>
            <a:off x="7889770" y="1936000"/>
            <a:ext cx="3359634" cy="954107"/>
          </a:xfrm>
          <a:prstGeom prst="rect">
            <a:avLst/>
          </a:prstGeom>
          <a:noFill/>
        </p:spPr>
        <p:txBody>
          <a:bodyPr wrap="square" lIns="91440" tIns="45720" rIns="91440" bIns="45720">
            <a:spAutoFit/>
          </a:bodyPr>
          <a:lstStyle/>
          <a:p>
            <a:pPr algn="ctr"/>
            <a:r>
              <a:rPr lang="en-US" altLang="ja-JP" sz="2800">
                <a:ln w="0"/>
                <a:effectLst>
                  <a:outerShdw blurRad="38100" dist="19050" dir="2700000" algn="tl" rotWithShape="0">
                    <a:schemeClr val="dk1">
                      <a:alpha val="40000"/>
                    </a:schemeClr>
                  </a:outerShdw>
                </a:effectLst>
              </a:rPr>
              <a:t>9</a:t>
            </a:r>
            <a:r>
              <a:rPr lang="en-US" altLang="ja-JP" sz="2800" cap="none" spc="0">
                <a:ln w="0"/>
                <a:solidFill>
                  <a:schemeClr val="tx1"/>
                </a:solidFill>
                <a:effectLst>
                  <a:outerShdw blurRad="38100" dist="19050" dir="2700000" algn="tl" rotWithShape="0">
                    <a:schemeClr val="dk1">
                      <a:alpha val="40000"/>
                    </a:schemeClr>
                  </a:outerShdw>
                </a:effectLst>
              </a:rPr>
              <a:t>5%</a:t>
            </a:r>
            <a:r>
              <a:rPr lang="ja-JP" altLang="en-US" sz="2800" cap="none" spc="0">
                <a:ln w="0"/>
                <a:solidFill>
                  <a:schemeClr val="tx1"/>
                </a:solidFill>
                <a:effectLst>
                  <a:outerShdw blurRad="38100" dist="19050" dir="2700000" algn="tl" rotWithShape="0">
                    <a:schemeClr val="dk1">
                      <a:alpha val="40000"/>
                    </a:schemeClr>
                  </a:outerShdw>
                </a:effectLst>
              </a:rPr>
              <a:t>が非常に理解できたと回答！</a:t>
            </a:r>
          </a:p>
        </p:txBody>
      </p:sp>
      <p:sp>
        <p:nvSpPr>
          <p:cNvPr id="6" name="正方形/長方形 5">
            <a:extLst>
              <a:ext uri="{FF2B5EF4-FFF2-40B4-BE49-F238E27FC236}">
                <a16:creationId xmlns:a16="http://schemas.microsoft.com/office/drawing/2014/main" id="{744F8F7E-2F96-2B4F-0746-C0F2E44B78EC}"/>
              </a:ext>
            </a:extLst>
          </p:cNvPr>
          <p:cNvSpPr/>
          <p:nvPr/>
        </p:nvSpPr>
        <p:spPr>
          <a:xfrm>
            <a:off x="6491426" y="3648702"/>
            <a:ext cx="1723549" cy="400110"/>
          </a:xfrm>
          <a:prstGeom prst="rect">
            <a:avLst/>
          </a:prstGeom>
          <a:noFill/>
        </p:spPr>
        <p:txBody>
          <a:bodyPr wrap="none" lIns="91440" tIns="45720" rIns="91440" bIns="45720">
            <a:spAutoFit/>
          </a:bodyPr>
          <a:lstStyle/>
          <a:p>
            <a:pPr algn="ctr"/>
            <a:r>
              <a:rPr lang="ja-JP" altLang="en-US" sz="2000" b="0" cap="none" spc="0">
                <a:ln w="0"/>
                <a:solidFill>
                  <a:schemeClr val="tx1"/>
                </a:solidFill>
                <a:effectLst>
                  <a:outerShdw blurRad="38100" dist="19050" dir="2700000" algn="tl" rotWithShape="0">
                    <a:schemeClr val="dk1">
                      <a:alpha val="40000"/>
                    </a:schemeClr>
                  </a:outerShdw>
                </a:effectLst>
              </a:rPr>
              <a:t>＜コメント＞</a:t>
            </a:r>
          </a:p>
        </p:txBody>
      </p:sp>
      <p:sp>
        <p:nvSpPr>
          <p:cNvPr id="7" name="TextBox 5">
            <a:extLst>
              <a:ext uri="{FF2B5EF4-FFF2-40B4-BE49-F238E27FC236}">
                <a16:creationId xmlns:a16="http://schemas.microsoft.com/office/drawing/2014/main" id="{34EE921A-9F05-73F5-9036-F1E9E445C035}"/>
              </a:ext>
            </a:extLst>
          </p:cNvPr>
          <p:cNvSpPr txBox="1"/>
          <p:nvPr/>
        </p:nvSpPr>
        <p:spPr>
          <a:xfrm>
            <a:off x="6389291" y="4231441"/>
            <a:ext cx="52226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t>・知らない施設を探検することで理解が深まった</a:t>
            </a:r>
          </a:p>
        </p:txBody>
      </p:sp>
      <p:sp>
        <p:nvSpPr>
          <p:cNvPr id="12" name="TextBox 6">
            <a:extLst>
              <a:ext uri="{FF2B5EF4-FFF2-40B4-BE49-F238E27FC236}">
                <a16:creationId xmlns:a16="http://schemas.microsoft.com/office/drawing/2014/main" id="{55641C7D-6B0B-D7EA-FA72-80F6F5462DB6}"/>
              </a:ext>
            </a:extLst>
          </p:cNvPr>
          <p:cNvSpPr txBox="1"/>
          <p:nvPr/>
        </p:nvSpPr>
        <p:spPr>
          <a:xfrm>
            <a:off x="6372042" y="4932509"/>
            <a:ext cx="57308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t>・施設の役割を理解し、今後の学校生活に活かせそう</a:t>
            </a:r>
            <a:endParaRPr lang="en-US" altLang="ja-JP" b="1"/>
          </a:p>
        </p:txBody>
      </p:sp>
      <p:sp>
        <p:nvSpPr>
          <p:cNvPr id="13" name="左中かっこ 12">
            <a:extLst>
              <a:ext uri="{FF2B5EF4-FFF2-40B4-BE49-F238E27FC236}">
                <a16:creationId xmlns:a16="http://schemas.microsoft.com/office/drawing/2014/main" id="{A083A16E-F240-D039-78DC-C913375EBA41}"/>
              </a:ext>
            </a:extLst>
          </p:cNvPr>
          <p:cNvSpPr/>
          <p:nvPr/>
        </p:nvSpPr>
        <p:spPr>
          <a:xfrm>
            <a:off x="6308201" y="3591139"/>
            <a:ext cx="199607" cy="2152484"/>
          </a:xfrm>
          <a:prstGeom prst="leftBrace">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 name="右中かっこ 13">
            <a:extLst>
              <a:ext uri="{FF2B5EF4-FFF2-40B4-BE49-F238E27FC236}">
                <a16:creationId xmlns:a16="http://schemas.microsoft.com/office/drawing/2014/main" id="{0A9E9BBF-0D78-1CFA-1196-3830AFB09424}"/>
              </a:ext>
            </a:extLst>
          </p:cNvPr>
          <p:cNvSpPr/>
          <p:nvPr/>
        </p:nvSpPr>
        <p:spPr>
          <a:xfrm>
            <a:off x="11920623" y="3591139"/>
            <a:ext cx="234978" cy="2247646"/>
          </a:xfrm>
          <a:prstGeom prst="rightBrace">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307766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937775-70DA-6A52-45EC-CA28B9BC5985}"/>
              </a:ext>
            </a:extLst>
          </p:cNvPr>
          <p:cNvSpPr>
            <a:spLocks noGrp="1"/>
          </p:cNvSpPr>
          <p:nvPr>
            <p:ph type="ctrTitle"/>
          </p:nvPr>
        </p:nvSpPr>
        <p:spPr/>
        <p:txBody>
          <a:bodyPr/>
          <a:lstStyle/>
          <a:p>
            <a:r>
              <a:rPr kumimoji="1" lang="ja-JP" altLang="en-US"/>
              <a:t>新入生オリエンテーション</a:t>
            </a:r>
            <a:r>
              <a:rPr lang="ja-JP" altLang="en-US"/>
              <a:t>(気づき)</a:t>
            </a:r>
            <a:endParaRPr lang="en-US" altLang="ja-JP"/>
          </a:p>
        </p:txBody>
      </p:sp>
      <p:sp>
        <p:nvSpPr>
          <p:cNvPr id="3" name="字幕 2">
            <a:extLst>
              <a:ext uri="{FF2B5EF4-FFF2-40B4-BE49-F238E27FC236}">
                <a16:creationId xmlns:a16="http://schemas.microsoft.com/office/drawing/2014/main" id="{71922E29-66A5-E8EB-DB8E-7B46E6E7E1AC}"/>
              </a:ext>
            </a:extLst>
          </p:cNvPr>
          <p:cNvSpPr>
            <a:spLocks noGrp="1"/>
          </p:cNvSpPr>
          <p:nvPr>
            <p:ph type="subTitle" idx="1"/>
          </p:nvPr>
        </p:nvSpPr>
        <p:spPr>
          <a:xfrm>
            <a:off x="-1" y="965412"/>
            <a:ext cx="12192000" cy="5205521"/>
          </a:xfrm>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E85E668-883B-F7D6-5D9F-E3C109E9DB13}"/>
              </a:ext>
            </a:extLst>
          </p:cNvPr>
          <p:cNvSpPr>
            <a:spLocks noGrp="1"/>
          </p:cNvSpPr>
          <p:nvPr>
            <p:ph type="sldNum" sz="quarter" idx="4"/>
          </p:nvPr>
        </p:nvSpPr>
        <p:spPr/>
        <p:txBody>
          <a:bodyPr/>
          <a:lstStyle/>
          <a:p>
            <a:fld id="{8401C16A-3DEC-4806-A87D-9521833B4CF5}" type="slidenum">
              <a:rPr lang="ja-JP" altLang="en-US" smtClean="0"/>
              <a:pPr/>
              <a:t>11</a:t>
            </a:fld>
            <a:endParaRPr lang="ja-JP" altLang="en-US"/>
          </a:p>
        </p:txBody>
      </p:sp>
      <p:sp>
        <p:nvSpPr>
          <p:cNvPr id="6" name="正方形/長方形 5">
            <a:extLst>
              <a:ext uri="{FF2B5EF4-FFF2-40B4-BE49-F238E27FC236}">
                <a16:creationId xmlns:a16="http://schemas.microsoft.com/office/drawing/2014/main" id="{8DCC93EC-65DA-07C3-CE34-D9E95E3FFAEF}"/>
              </a:ext>
            </a:extLst>
          </p:cNvPr>
          <p:cNvSpPr/>
          <p:nvPr/>
        </p:nvSpPr>
        <p:spPr>
          <a:xfrm>
            <a:off x="121473" y="4081115"/>
            <a:ext cx="1980029" cy="523220"/>
          </a:xfrm>
          <a:prstGeom prst="rect">
            <a:avLst/>
          </a:prstGeom>
          <a:noFill/>
        </p:spPr>
        <p:txBody>
          <a:bodyPr wrap="none" lIns="91440" tIns="45720" rIns="91440" bIns="45720">
            <a:spAutoFit/>
          </a:bodyPr>
          <a:lstStyle/>
          <a:p>
            <a:pPr algn="ctr"/>
            <a:r>
              <a:rPr lang="ja-JP" altLang="en-US" sz="2800" b="0" u="sng" cap="none" spc="0">
                <a:ln w="0"/>
                <a:solidFill>
                  <a:schemeClr val="tx1"/>
                </a:solidFill>
              </a:rPr>
              <a:t>今後の課題</a:t>
            </a:r>
          </a:p>
        </p:txBody>
      </p:sp>
      <p:sp>
        <p:nvSpPr>
          <p:cNvPr id="7" name="正方形/長方形 6">
            <a:extLst>
              <a:ext uri="{FF2B5EF4-FFF2-40B4-BE49-F238E27FC236}">
                <a16:creationId xmlns:a16="http://schemas.microsoft.com/office/drawing/2014/main" id="{FC4B0DDC-A6F4-F08F-9B50-942F25F4DDED}"/>
              </a:ext>
            </a:extLst>
          </p:cNvPr>
          <p:cNvSpPr/>
          <p:nvPr/>
        </p:nvSpPr>
        <p:spPr>
          <a:xfrm>
            <a:off x="121473" y="1475419"/>
            <a:ext cx="1261884" cy="523220"/>
          </a:xfrm>
          <a:prstGeom prst="rect">
            <a:avLst/>
          </a:prstGeom>
          <a:noFill/>
        </p:spPr>
        <p:txBody>
          <a:bodyPr wrap="none" lIns="91440" tIns="45720" rIns="91440" bIns="45720">
            <a:spAutoFit/>
          </a:bodyPr>
          <a:lstStyle/>
          <a:p>
            <a:pPr algn="ctr"/>
            <a:r>
              <a:rPr lang="ja-JP" altLang="en-US" sz="2800" b="0" u="sng" cap="none" spc="0">
                <a:ln w="0"/>
                <a:solidFill>
                  <a:schemeClr val="tx1"/>
                </a:solidFill>
              </a:rPr>
              <a:t>気づき</a:t>
            </a:r>
            <a:endParaRPr lang="ja-JP" altLang="en-US" sz="5400" b="0" u="sng" cap="none" spc="0">
              <a:ln w="0"/>
              <a:solidFill>
                <a:schemeClr val="tx1"/>
              </a:solidFill>
            </a:endParaRPr>
          </a:p>
        </p:txBody>
      </p:sp>
      <p:sp>
        <p:nvSpPr>
          <p:cNvPr id="8" name="正方形/長方形 7">
            <a:extLst>
              <a:ext uri="{FF2B5EF4-FFF2-40B4-BE49-F238E27FC236}">
                <a16:creationId xmlns:a16="http://schemas.microsoft.com/office/drawing/2014/main" id="{77CDEA5E-A064-2C9F-8DD9-F71309B44C03}"/>
              </a:ext>
            </a:extLst>
          </p:cNvPr>
          <p:cNvSpPr/>
          <p:nvPr/>
        </p:nvSpPr>
        <p:spPr>
          <a:xfrm>
            <a:off x="121473" y="1998639"/>
            <a:ext cx="11258986" cy="954107"/>
          </a:xfrm>
          <a:prstGeom prst="rect">
            <a:avLst/>
          </a:prstGeom>
          <a:noFill/>
        </p:spPr>
        <p:txBody>
          <a:bodyPr wrap="square" lIns="91440" tIns="45720" rIns="91440" bIns="45720">
            <a:spAutoFit/>
          </a:bodyPr>
          <a:lstStyle/>
          <a:p>
            <a:r>
              <a:rPr lang="ja-JP" altLang="en-US" sz="2800">
                <a:ln w="0"/>
              </a:rPr>
              <a:t>アイスブレイクでは、実際に初対面のこと話す機会を設けられるため</a:t>
            </a:r>
            <a:r>
              <a:rPr lang="ja-JP" altLang="en-US" sz="2800">
                <a:ln w="0"/>
                <a:solidFill>
                  <a:srgbClr val="FF0000"/>
                </a:solidFill>
              </a:rPr>
              <a:t>今後の学校生活での不安を取り除くことが出来ている</a:t>
            </a:r>
          </a:p>
        </p:txBody>
      </p:sp>
      <p:sp>
        <p:nvSpPr>
          <p:cNvPr id="9" name="正方形/長方形 8">
            <a:extLst>
              <a:ext uri="{FF2B5EF4-FFF2-40B4-BE49-F238E27FC236}">
                <a16:creationId xmlns:a16="http://schemas.microsoft.com/office/drawing/2014/main" id="{CBB0EE2F-2D63-A3D4-3820-A4F213E785E7}"/>
              </a:ext>
            </a:extLst>
          </p:cNvPr>
          <p:cNvSpPr/>
          <p:nvPr/>
        </p:nvSpPr>
        <p:spPr>
          <a:xfrm>
            <a:off x="121473" y="3048171"/>
            <a:ext cx="11102612" cy="954107"/>
          </a:xfrm>
          <a:prstGeom prst="rect">
            <a:avLst/>
          </a:prstGeom>
          <a:noFill/>
        </p:spPr>
        <p:txBody>
          <a:bodyPr wrap="square" lIns="91440" tIns="45720" rIns="91440" bIns="45720">
            <a:spAutoFit/>
          </a:bodyPr>
          <a:lstStyle/>
          <a:p>
            <a:r>
              <a:rPr lang="ja-JP" altLang="en-US" sz="2800">
                <a:ln w="0"/>
              </a:rPr>
              <a:t>学内探検では、今後学校生活を送るうえで関わることのある場所を回ることで、</a:t>
            </a:r>
            <a:r>
              <a:rPr lang="ja-JP" altLang="en-US" sz="2800">
                <a:ln w="0"/>
                <a:solidFill>
                  <a:srgbClr val="FF0000"/>
                </a:solidFill>
              </a:rPr>
              <a:t>学生がより充実した学生生活を送ることが出来る</a:t>
            </a:r>
          </a:p>
        </p:txBody>
      </p:sp>
      <p:sp>
        <p:nvSpPr>
          <p:cNvPr id="10" name="正方形/長方形 9">
            <a:extLst>
              <a:ext uri="{FF2B5EF4-FFF2-40B4-BE49-F238E27FC236}">
                <a16:creationId xmlns:a16="http://schemas.microsoft.com/office/drawing/2014/main" id="{D7509FED-F3C7-6D6E-4B0A-4A95646C6E0C}"/>
              </a:ext>
            </a:extLst>
          </p:cNvPr>
          <p:cNvSpPr/>
          <p:nvPr/>
        </p:nvSpPr>
        <p:spPr>
          <a:xfrm>
            <a:off x="121473" y="4635119"/>
            <a:ext cx="7430727" cy="1384995"/>
          </a:xfrm>
          <a:prstGeom prst="rect">
            <a:avLst/>
          </a:prstGeom>
          <a:noFill/>
        </p:spPr>
        <p:txBody>
          <a:bodyPr wrap="square" lIns="91440" tIns="45720" rIns="91440" bIns="45720" anchor="t">
            <a:spAutoFit/>
          </a:bodyPr>
          <a:lstStyle/>
          <a:p>
            <a:r>
              <a:rPr lang="ja-JP" altLang="en-US" sz="2800">
                <a:ln w="0"/>
                <a:effectLst>
                  <a:outerShdw blurRad="38100" dist="19050" dir="2700000" algn="tl" rotWithShape="0">
                    <a:schemeClr val="dk1">
                      <a:alpha val="40000"/>
                    </a:schemeClr>
                  </a:outerShdw>
                </a:effectLst>
              </a:rPr>
              <a:t>・全く友達が出来なかったと回答した</a:t>
            </a:r>
            <a:r>
              <a:rPr lang="en-US" altLang="ja-JP" sz="2800">
                <a:ln w="0"/>
                <a:effectLst>
                  <a:outerShdw blurRad="38100" dist="19050" dir="2700000" algn="tl" rotWithShape="0">
                    <a:schemeClr val="dk1">
                      <a:alpha val="40000"/>
                    </a:schemeClr>
                  </a:outerShdw>
                </a:effectLst>
              </a:rPr>
              <a:t>5%</a:t>
            </a:r>
            <a:r>
              <a:rPr lang="ja-JP" altLang="en-US" sz="2800">
                <a:ln w="0"/>
                <a:effectLst>
                  <a:outerShdw blurRad="38100" dist="19050" dir="2700000" algn="tl" rotWithShape="0">
                    <a:schemeClr val="dk1">
                      <a:alpha val="40000"/>
                    </a:schemeClr>
                  </a:outerShdw>
                </a:effectLst>
              </a:rPr>
              <a:t>を</a:t>
            </a:r>
            <a:endParaRPr lang="en-US" altLang="ja-JP" sz="2800">
              <a:ln w="0"/>
              <a:effectLst>
                <a:outerShdw blurRad="38100" dist="19050" dir="2700000" algn="tl" rotWithShape="0">
                  <a:schemeClr val="dk1">
                    <a:alpha val="40000"/>
                  </a:schemeClr>
                </a:outerShdw>
              </a:effectLst>
            </a:endParaRPr>
          </a:p>
          <a:p>
            <a:r>
              <a:rPr lang="ja-JP" altLang="en-US" sz="2800">
                <a:ln w="0"/>
                <a:effectLst>
                  <a:outerShdw blurRad="38100" dist="19050" dir="2700000" algn="tl" rotWithShape="0">
                    <a:schemeClr val="dk1">
                      <a:alpha val="40000"/>
                    </a:schemeClr>
                  </a:outerShdw>
                </a:effectLst>
              </a:rPr>
              <a:t>　</a:t>
            </a:r>
            <a:r>
              <a:rPr lang="en-US" altLang="ja-JP" sz="2800">
                <a:ln w="0"/>
                <a:effectLst>
                  <a:outerShdw blurRad="38100" dist="19050" dir="2700000" algn="tl" rotWithShape="0">
                    <a:schemeClr val="dk1">
                      <a:alpha val="40000"/>
                    </a:schemeClr>
                  </a:outerShdw>
                </a:effectLst>
                <a:ea typeface="+mn-lt"/>
                <a:cs typeface="+mn-lt"/>
              </a:rPr>
              <a:t>0%</a:t>
            </a:r>
            <a:r>
              <a:rPr lang="ja-JP" sz="2800">
                <a:ln w="0"/>
                <a:effectLst>
                  <a:outerShdw blurRad="38100" dist="19050" dir="2700000" algn="tl" rotWithShape="0">
                    <a:schemeClr val="dk1">
                      <a:alpha val="40000"/>
                    </a:schemeClr>
                  </a:outerShdw>
                </a:effectLst>
                <a:ea typeface="+mn-lt"/>
                <a:cs typeface="+mn-lt"/>
              </a:rPr>
              <a:t>にし、友達が出来たと回答する人を一</a:t>
            </a:r>
            <a:endParaRPr lang="ja-JP" altLang="en-US" sz="2800">
              <a:ln w="0"/>
              <a:effectLst>
                <a:outerShdw blurRad="38100" dist="19050" dir="2700000" algn="tl" rotWithShape="0">
                  <a:schemeClr val="dk1">
                    <a:alpha val="40000"/>
                  </a:schemeClr>
                </a:outerShdw>
              </a:effectLst>
              <a:ea typeface="+mn-lt"/>
              <a:cs typeface="+mn-lt"/>
            </a:endParaRPr>
          </a:p>
          <a:p>
            <a:r>
              <a:rPr lang="ja-JP" altLang="en-US" sz="2800">
                <a:ln w="0"/>
                <a:effectLst>
                  <a:outerShdw blurRad="38100" dist="19050" dir="2700000" algn="tl" rotWithShape="0">
                    <a:schemeClr val="dk1">
                      <a:alpha val="40000"/>
                    </a:schemeClr>
                  </a:outerShdw>
                </a:effectLst>
                <a:ea typeface="+mn-lt"/>
                <a:cs typeface="+mn-lt"/>
              </a:rPr>
              <a:t>　</a:t>
            </a:r>
            <a:r>
              <a:rPr lang="ja-JP" sz="2800">
                <a:ln w="0"/>
                <a:effectLst>
                  <a:outerShdw blurRad="38100" dist="19050" dir="2700000" algn="tl" rotWithShape="0">
                    <a:schemeClr val="dk1">
                      <a:alpha val="40000"/>
                    </a:schemeClr>
                  </a:outerShdw>
                </a:effectLst>
                <a:ea typeface="+mn-lt"/>
                <a:cs typeface="+mn-lt"/>
              </a:rPr>
              <a:t>人でも多く増やすこと</a:t>
            </a:r>
            <a:r>
              <a:rPr lang="ja-JP" altLang="en-US" sz="2800">
                <a:ln w="0"/>
                <a:effectLst>
                  <a:outerShdw blurRad="38100" dist="19050" dir="2700000" algn="tl" rotWithShape="0">
                    <a:schemeClr val="dk1">
                      <a:alpha val="40000"/>
                    </a:schemeClr>
                  </a:outerShdw>
                </a:effectLst>
                <a:ea typeface="+mn-lt"/>
                <a:cs typeface="+mn-lt"/>
              </a:rPr>
              <a:t>　</a:t>
            </a:r>
            <a:endParaRPr lang="ja-JP" altLang="en-US" sz="2800">
              <a:ln w="0"/>
              <a:effectLst>
                <a:outerShdw blurRad="38100" dist="19050" dir="2700000" algn="tl" rotWithShape="0">
                  <a:prstClr val="black">
                    <a:alpha val="40000"/>
                  </a:prstClr>
                </a:outerShdw>
              </a:effectLst>
            </a:endParaRPr>
          </a:p>
        </p:txBody>
      </p:sp>
      <p:sp>
        <p:nvSpPr>
          <p:cNvPr id="11" name="字幕 2">
            <a:extLst>
              <a:ext uri="{FF2B5EF4-FFF2-40B4-BE49-F238E27FC236}">
                <a16:creationId xmlns:a16="http://schemas.microsoft.com/office/drawing/2014/main" id="{ABC37854-987A-A80A-127F-14E53A205C9A}"/>
              </a:ext>
            </a:extLst>
          </p:cNvPr>
          <p:cNvSpPr txBox="1">
            <a:spLocks/>
          </p:cNvSpPr>
          <p:nvPr/>
        </p:nvSpPr>
        <p:spPr>
          <a:xfrm>
            <a:off x="0" y="968516"/>
            <a:ext cx="12192000" cy="520552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kumimoji="1"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a:t>＜アンケート結果＞</a:t>
            </a:r>
          </a:p>
        </p:txBody>
      </p:sp>
      <p:graphicFrame>
        <p:nvGraphicFramePr>
          <p:cNvPr id="15" name="グラフ 14">
            <a:extLst>
              <a:ext uri="{FF2B5EF4-FFF2-40B4-BE49-F238E27FC236}">
                <a16:creationId xmlns:a16="http://schemas.microsoft.com/office/drawing/2014/main" id="{6B0122F8-9A84-8187-6A8E-E24E045693F5}"/>
              </a:ext>
            </a:extLst>
          </p:cNvPr>
          <p:cNvGraphicFramePr/>
          <p:nvPr>
            <p:extLst>
              <p:ext uri="{D42A27DB-BD31-4B8C-83A1-F6EECF244321}">
                <p14:modId xmlns:p14="http://schemas.microsoft.com/office/powerpoint/2010/main" val="2715934764"/>
              </p:ext>
            </p:extLst>
          </p:nvPr>
        </p:nvGraphicFramePr>
        <p:xfrm>
          <a:off x="7134800" y="3583574"/>
          <a:ext cx="3694104" cy="26400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06603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2390EB-6270-117E-C0D5-36D3A7D22357}"/>
              </a:ext>
            </a:extLst>
          </p:cNvPr>
          <p:cNvSpPr>
            <a:spLocks noGrp="1"/>
          </p:cNvSpPr>
          <p:nvPr>
            <p:ph type="ctrTitle"/>
          </p:nvPr>
        </p:nvSpPr>
        <p:spPr/>
        <p:txBody>
          <a:bodyPr/>
          <a:lstStyle/>
          <a:p>
            <a:r>
              <a:rPr lang="ja-JP" altLang="en-US"/>
              <a:t>学生アンケート（目的・目標）</a:t>
            </a:r>
            <a:endParaRPr kumimoji="1" lang="ja-JP" altLang="en-US"/>
          </a:p>
        </p:txBody>
      </p:sp>
      <p:sp>
        <p:nvSpPr>
          <p:cNvPr id="3" name="字幕 2">
            <a:extLst>
              <a:ext uri="{FF2B5EF4-FFF2-40B4-BE49-F238E27FC236}">
                <a16:creationId xmlns:a16="http://schemas.microsoft.com/office/drawing/2014/main" id="{9BA9DA78-3A31-BE8B-12DA-238B76674F7C}"/>
              </a:ext>
            </a:extLst>
          </p:cNvPr>
          <p:cNvSpPr>
            <a:spLocks noGrp="1"/>
          </p:cNvSpPr>
          <p:nvPr>
            <p:ph type="subTitle" idx="1"/>
          </p:nvPr>
        </p:nvSpPr>
        <p:spPr>
          <a:xfrm>
            <a:off x="-283780" y="931624"/>
            <a:ext cx="12475779" cy="1707151"/>
          </a:xfrm>
        </p:spPr>
        <p:txBody>
          <a:bodyPr lIns="91440" tIns="45720" rIns="91440" bIns="45720" anchor="t"/>
          <a:lstStyle/>
          <a:p>
            <a:pPr lvl="1" algn="l">
              <a:lnSpc>
                <a:spcPct val="125000"/>
              </a:lnSpc>
            </a:pPr>
            <a:r>
              <a:rPr kumimoji="1" lang="ja-JP" altLang="en-US" sz="2800"/>
              <a:t>＜目的＞</a:t>
            </a:r>
            <a:endParaRPr kumimoji="1" lang="en-US" altLang="ja-JP" sz="2800"/>
          </a:p>
          <a:p>
            <a:pPr lvl="1" algn="l">
              <a:lnSpc>
                <a:spcPct val="125000"/>
              </a:lnSpc>
            </a:pPr>
            <a:r>
              <a:rPr kumimoji="1" lang="ja-JP" altLang="en-US" sz="2800"/>
              <a:t>学生がよりよいキャンパスライフを送るために、学生の意見を教職員に届け、教職員と学生の</a:t>
            </a:r>
            <a:r>
              <a:rPr lang="ja-JP" altLang="en-US" sz="2800"/>
              <a:t>架け橋</a:t>
            </a:r>
            <a:r>
              <a:rPr kumimoji="1" lang="ja-JP" altLang="en-US" sz="2800"/>
              <a:t>になる</a:t>
            </a:r>
            <a:endParaRPr lang="en-US" altLang="ja-JP" sz="2800"/>
          </a:p>
        </p:txBody>
      </p:sp>
      <p:sp>
        <p:nvSpPr>
          <p:cNvPr id="4" name="スライド番号プレースホルダー 3">
            <a:extLst>
              <a:ext uri="{FF2B5EF4-FFF2-40B4-BE49-F238E27FC236}">
                <a16:creationId xmlns:a16="http://schemas.microsoft.com/office/drawing/2014/main" id="{0F593E7C-E4C3-54DD-6404-AFAF6E5F88DD}"/>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401C16A-3DEC-4806-A87D-9521833B4CF5}" type="slidenum">
              <a:rPr kumimoji="1" lang="ja-JP" altLang="en-US" sz="1400" b="0" i="0" u="none" strike="noStrike" kern="1200" cap="none" spc="0" normalizeH="0" baseline="0" noProof="0" smtClean="0">
                <a:ln>
                  <a:noFill/>
                </a:ln>
                <a:solidFill>
                  <a:prstClr val="black"/>
                </a:solidFill>
                <a:effectLst/>
                <a:uLnTx/>
                <a:uFillTx/>
                <a:latin typeface="UD デジタル 教科書体 NP-B"/>
                <a:ea typeface="UD デジタル 教科書体 NP-B"/>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1" lang="ja-JP" altLang="en-US" sz="14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p:txBody>
      </p:sp>
      <p:sp>
        <p:nvSpPr>
          <p:cNvPr id="6" name="テキスト ボックス 5">
            <a:extLst>
              <a:ext uri="{FF2B5EF4-FFF2-40B4-BE49-F238E27FC236}">
                <a16:creationId xmlns:a16="http://schemas.microsoft.com/office/drawing/2014/main" id="{B33EC114-68BE-CDE7-5DA5-486E64CE0693}"/>
              </a:ext>
            </a:extLst>
          </p:cNvPr>
          <p:cNvSpPr txBox="1"/>
          <p:nvPr/>
        </p:nvSpPr>
        <p:spPr>
          <a:xfrm>
            <a:off x="-283779" y="4408885"/>
            <a:ext cx="6255756" cy="1138004"/>
          </a:xfrm>
          <a:prstGeom prst="rect">
            <a:avLst/>
          </a:prstGeom>
          <a:noFill/>
        </p:spPr>
        <p:txBody>
          <a:bodyPr wrap="square">
            <a:spAutoFit/>
          </a:bodyPr>
          <a:lstStyle/>
          <a:p>
            <a:pPr lvl="1" algn="l">
              <a:lnSpc>
                <a:spcPct val="125000"/>
              </a:lnSpc>
            </a:pPr>
            <a:r>
              <a:rPr lang="ja-JP" altLang="en-US" sz="2800"/>
              <a:t>＜目標＞</a:t>
            </a:r>
            <a:endParaRPr lang="en-US" altLang="ja-JP" sz="2800"/>
          </a:p>
          <a:p>
            <a:pPr lvl="1" algn="l">
              <a:lnSpc>
                <a:spcPct val="125000"/>
              </a:lnSpc>
            </a:pPr>
            <a:r>
              <a:rPr lang="ja-JP" altLang="en-US" sz="2800"/>
              <a:t>学生の充実度向上に繋げる</a:t>
            </a:r>
          </a:p>
        </p:txBody>
      </p:sp>
      <p:sp>
        <p:nvSpPr>
          <p:cNvPr id="7" name="テキスト ボックス 6">
            <a:extLst>
              <a:ext uri="{FF2B5EF4-FFF2-40B4-BE49-F238E27FC236}">
                <a16:creationId xmlns:a16="http://schemas.microsoft.com/office/drawing/2014/main" id="{0724E020-48EE-AEFD-E252-70875B7E07C9}"/>
              </a:ext>
            </a:extLst>
          </p:cNvPr>
          <p:cNvSpPr txBox="1"/>
          <p:nvPr/>
        </p:nvSpPr>
        <p:spPr>
          <a:xfrm>
            <a:off x="-159309" y="2966225"/>
            <a:ext cx="7669381" cy="1061060"/>
          </a:xfrm>
          <a:prstGeom prst="rect">
            <a:avLst/>
          </a:prstGeom>
          <a:noFill/>
        </p:spPr>
        <p:txBody>
          <a:bodyPr wrap="square">
            <a:spAutoFit/>
          </a:bodyPr>
          <a:lstStyle/>
          <a:p>
            <a:pPr lvl="1" algn="l">
              <a:lnSpc>
                <a:spcPct val="125000"/>
              </a:lnSpc>
            </a:pPr>
            <a:r>
              <a:rPr lang="ja-JP" altLang="en-US" sz="2400"/>
              <a:t>昨年度の活動から</a:t>
            </a:r>
            <a:endParaRPr lang="en-US" altLang="ja-JP" sz="2400"/>
          </a:p>
          <a:p>
            <a:pPr lvl="1" algn="l">
              <a:lnSpc>
                <a:spcPct val="125000"/>
              </a:lnSpc>
            </a:pPr>
            <a:r>
              <a:rPr lang="ja-JP" altLang="en-US" sz="2800">
                <a:solidFill>
                  <a:srgbClr val="FF0000"/>
                </a:solidFill>
              </a:rPr>
              <a:t>「人との交流ができる環境づくり」</a:t>
            </a:r>
            <a:r>
              <a:rPr lang="ja-JP" altLang="en-US" sz="2400"/>
              <a:t>が必要</a:t>
            </a:r>
            <a:endParaRPr lang="en-US" altLang="ja-JP" sz="2400"/>
          </a:p>
        </p:txBody>
      </p:sp>
      <p:sp>
        <p:nvSpPr>
          <p:cNvPr id="8" name="テキスト ボックス 7">
            <a:extLst>
              <a:ext uri="{FF2B5EF4-FFF2-40B4-BE49-F238E27FC236}">
                <a16:creationId xmlns:a16="http://schemas.microsoft.com/office/drawing/2014/main" id="{264A847F-8C14-7BB5-8DA7-E449600F4DBA}"/>
              </a:ext>
            </a:extLst>
          </p:cNvPr>
          <p:cNvSpPr txBox="1"/>
          <p:nvPr/>
        </p:nvSpPr>
        <p:spPr>
          <a:xfrm>
            <a:off x="8199120" y="3029563"/>
            <a:ext cx="4060145" cy="1061060"/>
          </a:xfrm>
          <a:prstGeom prst="rect">
            <a:avLst/>
          </a:prstGeom>
          <a:noFill/>
        </p:spPr>
        <p:txBody>
          <a:bodyPr wrap="square">
            <a:spAutoFit/>
          </a:bodyPr>
          <a:lstStyle/>
          <a:p>
            <a:pPr lvl="1" algn="l">
              <a:lnSpc>
                <a:spcPct val="125000"/>
              </a:lnSpc>
            </a:pPr>
            <a:r>
              <a:rPr lang="ja-JP" altLang="en-US" sz="2400"/>
              <a:t>今年度</a:t>
            </a:r>
            <a:endParaRPr lang="en-US" altLang="ja-JP" sz="2400"/>
          </a:p>
          <a:p>
            <a:pPr lvl="1" algn="l">
              <a:lnSpc>
                <a:spcPct val="125000"/>
              </a:lnSpc>
            </a:pPr>
            <a:r>
              <a:rPr lang="ja-JP" altLang="en-US" sz="2800">
                <a:solidFill>
                  <a:srgbClr val="FF0000"/>
                </a:solidFill>
              </a:rPr>
              <a:t>「つながり」</a:t>
            </a:r>
            <a:r>
              <a:rPr lang="ja-JP" altLang="en-US" sz="2400"/>
              <a:t>に焦点</a:t>
            </a:r>
            <a:endParaRPr lang="en-US" altLang="ja-JP" sz="2400"/>
          </a:p>
        </p:txBody>
      </p:sp>
      <p:sp>
        <p:nvSpPr>
          <p:cNvPr id="10" name="矢印: 右 9">
            <a:extLst>
              <a:ext uri="{FF2B5EF4-FFF2-40B4-BE49-F238E27FC236}">
                <a16:creationId xmlns:a16="http://schemas.microsoft.com/office/drawing/2014/main" id="{BE0CD7E0-DD6F-46EB-0979-60940F1B3A9A}"/>
              </a:ext>
            </a:extLst>
          </p:cNvPr>
          <p:cNvSpPr/>
          <p:nvPr/>
        </p:nvSpPr>
        <p:spPr>
          <a:xfrm>
            <a:off x="7397181" y="3358453"/>
            <a:ext cx="1040524" cy="6688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34316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7B5A3-AB40-2344-D444-55C5E7B4ABD4}"/>
            </a:ext>
          </a:extLst>
        </p:cNvPr>
        <p:cNvGrpSpPr/>
        <p:nvPr/>
      </p:nvGrpSpPr>
      <p:grpSpPr>
        <a:xfrm>
          <a:off x="0" y="0"/>
          <a:ext cx="0" cy="0"/>
          <a:chOff x="0" y="0"/>
          <a:chExt cx="0" cy="0"/>
        </a:xfrm>
      </p:grpSpPr>
      <p:sp>
        <p:nvSpPr>
          <p:cNvPr id="13" name="正方形/長方形 12">
            <a:extLst>
              <a:ext uri="{FF2B5EF4-FFF2-40B4-BE49-F238E27FC236}">
                <a16:creationId xmlns:a16="http://schemas.microsoft.com/office/drawing/2014/main" id="{C1DE10BC-6180-F7C8-B76B-3714B0B66FC3}"/>
              </a:ext>
            </a:extLst>
          </p:cNvPr>
          <p:cNvSpPr/>
          <p:nvPr/>
        </p:nvSpPr>
        <p:spPr>
          <a:xfrm>
            <a:off x="6804700" y="5339016"/>
            <a:ext cx="2766019" cy="321556"/>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298DE446-10E3-C84D-A7B0-9CDA2C1A48F3}"/>
              </a:ext>
            </a:extLst>
          </p:cNvPr>
          <p:cNvSpPr/>
          <p:nvPr/>
        </p:nvSpPr>
        <p:spPr>
          <a:xfrm>
            <a:off x="536344" y="4714040"/>
            <a:ext cx="2734235" cy="322730"/>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D9CF7E0-57A5-9917-C86B-A1FC1882C265}"/>
              </a:ext>
            </a:extLst>
          </p:cNvPr>
          <p:cNvSpPr>
            <a:spLocks noGrp="1"/>
          </p:cNvSpPr>
          <p:nvPr>
            <p:ph type="ctrTitle"/>
          </p:nvPr>
        </p:nvSpPr>
        <p:spPr/>
        <p:txBody>
          <a:bodyPr/>
          <a:lstStyle/>
          <a:p>
            <a:r>
              <a:rPr kumimoji="1" lang="ja-JP" altLang="en-US"/>
              <a:t>学生アンケート（評価）</a:t>
            </a:r>
          </a:p>
        </p:txBody>
      </p:sp>
      <p:sp>
        <p:nvSpPr>
          <p:cNvPr id="3" name="字幕 2">
            <a:extLst>
              <a:ext uri="{FF2B5EF4-FFF2-40B4-BE49-F238E27FC236}">
                <a16:creationId xmlns:a16="http://schemas.microsoft.com/office/drawing/2014/main" id="{37E13612-837D-D5FE-5167-6EE8546D1478}"/>
              </a:ext>
            </a:extLst>
          </p:cNvPr>
          <p:cNvSpPr>
            <a:spLocks noGrp="1"/>
          </p:cNvSpPr>
          <p:nvPr>
            <p:ph type="subTitle" idx="1"/>
          </p:nvPr>
        </p:nvSpPr>
        <p:spPr>
          <a:xfrm>
            <a:off x="1" y="1041104"/>
            <a:ext cx="12191999" cy="5216734"/>
          </a:xfrm>
        </p:spPr>
        <p:txBody>
          <a:bodyPr lIns="91440" tIns="45720" rIns="91440" bIns="45720" anchor="t"/>
          <a:lstStyle/>
          <a:p>
            <a:pPr lvl="1" algn="l">
              <a:lnSpc>
                <a:spcPct val="125000"/>
              </a:lnSpc>
            </a:pPr>
            <a:r>
              <a:rPr lang="ja-JP" altLang="en-US" sz="2800" u="sng">
                <a:solidFill>
                  <a:srgbClr val="FF0000"/>
                </a:solidFill>
              </a:rPr>
              <a:t>仮説：つながりがある人は、充実した学校生活が送れるのではないか</a:t>
            </a:r>
            <a:endParaRPr lang="en-US" altLang="ja-JP" sz="2800" u="sng">
              <a:solidFill>
                <a:srgbClr val="FF0000"/>
              </a:solidFill>
            </a:endParaRPr>
          </a:p>
          <a:p>
            <a:pPr lvl="1" algn="l">
              <a:lnSpc>
                <a:spcPct val="125000"/>
              </a:lnSpc>
            </a:pPr>
            <a:endParaRPr lang="en-US" altLang="ja-JP" sz="800">
              <a:solidFill>
                <a:srgbClr val="FF0000"/>
              </a:solidFill>
            </a:endParaRPr>
          </a:p>
          <a:p>
            <a:pPr lvl="1" algn="l">
              <a:lnSpc>
                <a:spcPct val="125000"/>
              </a:lnSpc>
            </a:pPr>
            <a:r>
              <a:rPr lang="ja-JP" altLang="en-US" sz="2800"/>
              <a:t>回答数：</a:t>
            </a:r>
            <a:r>
              <a:rPr lang="en-US" altLang="ja-JP" sz="2800"/>
              <a:t>482</a:t>
            </a:r>
            <a:r>
              <a:rPr lang="ja-JP" altLang="en-US" sz="2800"/>
              <a:t>件</a:t>
            </a:r>
            <a:r>
              <a:rPr lang="en-US" altLang="ja-JP" sz="2800"/>
              <a:t>(</a:t>
            </a:r>
            <a:r>
              <a:rPr lang="ja-JP" altLang="en-US" sz="2800"/>
              <a:t>目標回答件数：</a:t>
            </a:r>
            <a:r>
              <a:rPr lang="en-US" altLang="ja-JP" sz="2800"/>
              <a:t>500</a:t>
            </a:r>
            <a:r>
              <a:rPr lang="ja-JP" altLang="en-US" sz="2800"/>
              <a:t>件</a:t>
            </a:r>
            <a:r>
              <a:rPr lang="en-US" altLang="ja-JP" sz="2800"/>
              <a:t>,</a:t>
            </a:r>
            <a:r>
              <a:rPr lang="ja-JP" altLang="en-US" sz="2800"/>
              <a:t>　昨年度は</a:t>
            </a:r>
            <a:r>
              <a:rPr lang="en-US" altLang="ja-JP" sz="2800"/>
              <a:t>455</a:t>
            </a:r>
            <a:r>
              <a:rPr lang="ja-JP" altLang="en-US" sz="2800"/>
              <a:t>件</a:t>
            </a:r>
            <a:r>
              <a:rPr lang="en-US" altLang="ja-JP" sz="2800"/>
              <a:t>)</a:t>
            </a:r>
          </a:p>
          <a:p>
            <a:pPr lvl="1" algn="l">
              <a:lnSpc>
                <a:spcPct val="125000"/>
              </a:lnSpc>
            </a:pPr>
            <a:endParaRPr lang="en-US" altLang="ja-JP" sz="2800"/>
          </a:p>
        </p:txBody>
      </p:sp>
      <p:sp>
        <p:nvSpPr>
          <p:cNvPr id="4" name="スライド番号プレースホルダー 3">
            <a:extLst>
              <a:ext uri="{FF2B5EF4-FFF2-40B4-BE49-F238E27FC236}">
                <a16:creationId xmlns:a16="http://schemas.microsoft.com/office/drawing/2014/main" id="{B38E908A-A86F-0859-82AF-440189024B98}"/>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401C16A-3DEC-4806-A87D-9521833B4CF5}" type="slidenum">
              <a:rPr kumimoji="1" lang="ja-JP" altLang="en-US" sz="1400" b="0" i="0" u="none" strike="noStrike" kern="1200" cap="none" spc="0" normalizeH="0" baseline="0" noProof="0" smtClean="0">
                <a:ln>
                  <a:noFill/>
                </a:ln>
                <a:solidFill>
                  <a:prstClr val="black"/>
                </a:solidFill>
                <a:effectLst/>
                <a:uLnTx/>
                <a:uFillTx/>
                <a:latin typeface="UD デジタル 教科書体 NP-B"/>
                <a:ea typeface="UD デジタル 教科書体 NP-B"/>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1" lang="ja-JP" altLang="en-US" sz="14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p:txBody>
      </p:sp>
      <p:sp>
        <p:nvSpPr>
          <p:cNvPr id="5" name="正方形/長方形 4">
            <a:extLst>
              <a:ext uri="{FF2B5EF4-FFF2-40B4-BE49-F238E27FC236}">
                <a16:creationId xmlns:a16="http://schemas.microsoft.com/office/drawing/2014/main" id="{A18E80F6-71B5-B1C5-F552-AE353D2548A1}"/>
              </a:ext>
            </a:extLst>
          </p:cNvPr>
          <p:cNvSpPr/>
          <p:nvPr/>
        </p:nvSpPr>
        <p:spPr>
          <a:xfrm>
            <a:off x="393880" y="3384397"/>
            <a:ext cx="6288901" cy="523220"/>
          </a:xfrm>
          <a:prstGeom prst="rect">
            <a:avLst/>
          </a:prstGeom>
          <a:noFill/>
        </p:spPr>
        <p:txBody>
          <a:bodyPr wrap="none" lIns="91440" tIns="45720" rIns="91440" bIns="45720">
            <a:spAutoFit/>
          </a:bodyPr>
          <a:lstStyle/>
          <a:p>
            <a:pPr algn="ctr"/>
            <a:r>
              <a:rPr lang="ja-JP" altLang="en-US" sz="2800" b="0" u="sng" cap="none" spc="0">
                <a:ln w="0"/>
                <a:solidFill>
                  <a:schemeClr val="tx1"/>
                </a:solidFill>
                <a:effectLst>
                  <a:outerShdw blurRad="38100" dist="19050" dir="2700000" algn="tl" rotWithShape="0">
                    <a:schemeClr val="dk1">
                      <a:alpha val="40000"/>
                    </a:schemeClr>
                  </a:outerShdw>
                </a:effectLst>
              </a:rPr>
              <a:t>質問：学生生活は充実していますか？</a:t>
            </a:r>
          </a:p>
        </p:txBody>
      </p:sp>
      <p:sp>
        <p:nvSpPr>
          <p:cNvPr id="6" name="テキスト ボックス 10">
            <a:extLst>
              <a:ext uri="{FF2B5EF4-FFF2-40B4-BE49-F238E27FC236}">
                <a16:creationId xmlns:a16="http://schemas.microsoft.com/office/drawing/2014/main" id="{7C1065D6-5422-9429-B65A-DBB8C6616DCB}"/>
              </a:ext>
            </a:extLst>
          </p:cNvPr>
          <p:cNvSpPr txBox="1"/>
          <p:nvPr/>
        </p:nvSpPr>
        <p:spPr>
          <a:xfrm>
            <a:off x="393880" y="4169158"/>
            <a:ext cx="8022002" cy="236988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3600" b="1" i="0" u="none" strike="noStrike" kern="1200" cap="none" spc="0" normalizeH="0" baseline="0" noProof="0">
                <a:ln>
                  <a:noFill/>
                </a:ln>
                <a:solidFill>
                  <a:srgbClr val="FF0000"/>
                </a:solidFill>
                <a:effectLst/>
                <a:uLnTx/>
                <a:uFillTx/>
                <a:latin typeface="UD デジタル 教科書体 NP-B"/>
                <a:ea typeface="UD デジタル 教科書体 NP-B"/>
                <a:cs typeface="+mn-cs"/>
              </a:rPr>
              <a:t>充実している人</a:t>
            </a:r>
            <a:r>
              <a:rPr kumimoji="1" lang="ja-JP" altLang="en-US" sz="3600" b="1" i="0" u="none" strike="noStrike" kern="1200" cap="none" spc="0" normalizeH="0" baseline="0" noProof="0">
                <a:ln>
                  <a:noFill/>
                </a:ln>
                <a:solidFill>
                  <a:prstClr val="black"/>
                </a:solidFill>
                <a:effectLst/>
                <a:uLnTx/>
                <a:uFillTx/>
                <a:latin typeface="UD デジタル 教科書体 NP-B"/>
                <a:ea typeface="UD デジタル 教科書体 NP-B"/>
                <a:cs typeface="+mn-cs"/>
              </a:rPr>
              <a:t>の理由</a:t>
            </a:r>
            <a:endParaRPr kumimoji="1" lang="en-US" altLang="ja-JP" sz="3600" b="1"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rPr>
              <a:t>・友達ができて楽しい</a:t>
            </a:r>
            <a:endParaRPr kumimoji="1" lang="en-US" altLang="ja-JP"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rPr>
              <a:t>・学びたいことが学べる</a:t>
            </a:r>
            <a:endParaRPr kumimoji="1" lang="en-US" altLang="ja-JP"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rPr>
              <a:t>・やりたいことに挑戦できる</a:t>
            </a:r>
            <a:r>
              <a:rPr kumimoji="1" lang="en-US" altLang="ja-JP"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rPr>
              <a:t>…etc.</a:t>
            </a:r>
          </a:p>
          <a:p>
            <a:pPr marL="0" marR="0" lvl="0" indent="0" defTabSz="914400" rtl="0" eaLnBrk="1" fontAlgn="auto" latinLnBrk="0" hangingPunct="1">
              <a:lnSpc>
                <a:spcPct val="100000"/>
              </a:lnSpc>
              <a:spcBef>
                <a:spcPts val="0"/>
              </a:spcBef>
              <a:spcAft>
                <a:spcPts val="0"/>
              </a:spcAft>
              <a:buClrTx/>
              <a:buSzTx/>
              <a:buFontTx/>
              <a:buNone/>
              <a:tabLst/>
              <a:defRPr/>
            </a:pPr>
            <a:endParaRPr kumimoji="1" lang="en-US" altLang="ja-JP" sz="24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1" lang="ja-JP" altLang="en-US" sz="28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p:txBody>
      </p:sp>
      <p:sp>
        <p:nvSpPr>
          <p:cNvPr id="11" name="テキスト ボックス 10">
            <a:extLst>
              <a:ext uri="{FF2B5EF4-FFF2-40B4-BE49-F238E27FC236}">
                <a16:creationId xmlns:a16="http://schemas.microsoft.com/office/drawing/2014/main" id="{7C1065D6-5422-9429-B65A-DBB8C6616DCB}"/>
              </a:ext>
            </a:extLst>
          </p:cNvPr>
          <p:cNvSpPr txBox="1"/>
          <p:nvPr/>
        </p:nvSpPr>
        <p:spPr>
          <a:xfrm>
            <a:off x="6682781" y="3795566"/>
            <a:ext cx="8022002" cy="2246769"/>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1" lang="en-US" altLang="ja-JP" sz="24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3600" b="0" i="0" u="none" strike="noStrike" kern="1200" cap="none" spc="0" normalizeH="0" baseline="0" noProof="0">
                <a:ln>
                  <a:noFill/>
                </a:ln>
                <a:solidFill>
                  <a:schemeClr val="accent1"/>
                </a:solidFill>
                <a:effectLst/>
                <a:uLnTx/>
                <a:uFillTx/>
                <a:latin typeface="UD デジタル 教科書体 NP-B"/>
                <a:ea typeface="UD デジタル 教科書体 NP-B"/>
                <a:cs typeface="+mn-cs"/>
              </a:rPr>
              <a:t>充実していない人</a:t>
            </a:r>
            <a:r>
              <a:rPr kumimoji="1" lang="ja-JP" altLang="en-US" sz="3600" b="0" i="0" u="none" strike="noStrike" kern="1200" cap="none" spc="0" normalizeH="0" baseline="0" noProof="0">
                <a:ln>
                  <a:noFill/>
                </a:ln>
                <a:solidFill>
                  <a:prstClr val="black"/>
                </a:solidFill>
                <a:effectLst/>
                <a:uLnTx/>
                <a:uFillTx/>
                <a:latin typeface="UD デジタル 教科書体 NP-B"/>
                <a:ea typeface="UD デジタル 教科書体 NP-B"/>
                <a:cs typeface="+mn-cs"/>
              </a:rPr>
              <a:t>の理由</a:t>
            </a:r>
            <a:endParaRPr kumimoji="1" lang="en-US" altLang="ja-JP" sz="36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rPr>
              <a:t>・勉強の負担が大きい</a:t>
            </a:r>
            <a:endParaRPr kumimoji="1" lang="en-US" altLang="ja-JP"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rPr>
              <a:t>・環境や設備に不安がある</a:t>
            </a:r>
            <a:endParaRPr kumimoji="1" lang="en-US" altLang="ja-JP"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rPr>
              <a:t>・人間関係が築きにくい</a:t>
            </a:r>
            <a:endParaRPr kumimoji="1" lang="en-US" altLang="ja-JP"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rPr>
              <a:t>・忙しすぎて余裕がない</a:t>
            </a:r>
            <a:r>
              <a:rPr kumimoji="1" lang="en-US" altLang="ja-JP"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rPr>
              <a:t>…etc.</a:t>
            </a:r>
            <a:endParaRPr kumimoji="1" lang="ja-JP" altLang="en-US" sz="20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p:txBody>
      </p:sp>
    </p:spTree>
    <p:extLst>
      <p:ext uri="{BB962C8B-B14F-4D97-AF65-F5344CB8AC3E}">
        <p14:creationId xmlns:p14="http://schemas.microsoft.com/office/powerpoint/2010/main" val="803729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28774-AF19-F884-C1F6-270BFB600A88}"/>
            </a:ext>
          </a:extLst>
        </p:cNvPr>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E587BDC5-DA48-DC8C-D16C-9DFAF7D470A4}"/>
              </a:ext>
            </a:extLst>
          </p:cNvPr>
          <p:cNvGraphicFramePr>
            <a:graphicFrameLocks/>
          </p:cNvGraphicFramePr>
          <p:nvPr/>
        </p:nvGraphicFramePr>
        <p:xfrm>
          <a:off x="433135" y="1957240"/>
          <a:ext cx="5662863" cy="4300728"/>
        </p:xfrm>
        <a:graphic>
          <a:graphicData uri="http://schemas.openxmlformats.org/drawingml/2006/chart">
            <c:chart xmlns:c="http://schemas.openxmlformats.org/drawingml/2006/chart" xmlns:r="http://schemas.openxmlformats.org/officeDocument/2006/relationships" r:id="rId3"/>
          </a:graphicData>
        </a:graphic>
      </p:graphicFrame>
      <p:sp>
        <p:nvSpPr>
          <p:cNvPr id="4" name="スライド番号プレースホルダー 3">
            <a:extLst>
              <a:ext uri="{FF2B5EF4-FFF2-40B4-BE49-F238E27FC236}">
                <a16:creationId xmlns:a16="http://schemas.microsoft.com/office/drawing/2014/main" id="{D1C4F4D5-7C39-F1EB-19F4-9D1DB66767EE}"/>
              </a:ext>
            </a:extLst>
          </p:cNvPr>
          <p:cNvSpPr>
            <a:spLocks noGrp="1"/>
          </p:cNvSpPr>
          <p:nvPr>
            <p:ph type="sldNum" sz="quarter" idx="4"/>
          </p:nvPr>
        </p:nvSpPr>
        <p:spPr/>
        <p:txBody>
          <a:bodyPr/>
          <a:lstStyle/>
          <a:p>
            <a:fld id="{8401C16A-3DEC-4806-A87D-9521833B4CF5}" type="slidenum">
              <a:rPr lang="ja-JP" altLang="en-US" smtClean="0"/>
              <a:pPr/>
              <a:t>14</a:t>
            </a:fld>
            <a:endParaRPr lang="ja-JP" altLang="en-US"/>
          </a:p>
        </p:txBody>
      </p:sp>
      <p:sp>
        <p:nvSpPr>
          <p:cNvPr id="9" name="タイトル 1">
            <a:extLst>
              <a:ext uri="{FF2B5EF4-FFF2-40B4-BE49-F238E27FC236}">
                <a16:creationId xmlns:a16="http://schemas.microsoft.com/office/drawing/2014/main" id="{4FE481CC-7450-5A7D-EFC3-681D254508A8}"/>
              </a:ext>
            </a:extLst>
          </p:cNvPr>
          <p:cNvSpPr txBox="1">
            <a:spLocks/>
          </p:cNvSpPr>
          <p:nvPr/>
        </p:nvSpPr>
        <p:spPr>
          <a:xfrm>
            <a:off x="0" y="672433"/>
            <a:ext cx="11494373" cy="65649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kumimoji="1" sz="4000" kern="1200">
                <a:solidFill>
                  <a:schemeClr val="tx1"/>
                </a:solidFill>
                <a:latin typeface="+mj-lt"/>
                <a:ea typeface="+mj-ea"/>
                <a:cs typeface="+mj-cs"/>
              </a:defRPr>
            </a:lvl1pPr>
          </a:lstStyle>
          <a:p>
            <a:r>
              <a:rPr lang="en-US" altLang="ja-JP" sz="3200"/>
              <a:t>【</a:t>
            </a:r>
            <a:r>
              <a:rPr lang="ja-JP" altLang="en-US" sz="3200"/>
              <a:t>充実度</a:t>
            </a:r>
            <a:r>
              <a:rPr lang="en-US" altLang="ja-JP" sz="3200"/>
              <a:t>×</a:t>
            </a:r>
            <a:r>
              <a:rPr lang="ja-JP" altLang="en-US" sz="3200"/>
              <a:t>教員と話す機会があるか</a:t>
            </a:r>
            <a:r>
              <a:rPr lang="en-US" altLang="ja-JP" sz="3200"/>
              <a:t>】</a:t>
            </a:r>
            <a:endParaRPr lang="ja-JP" altLang="en-US" sz="3200"/>
          </a:p>
        </p:txBody>
      </p:sp>
      <p:graphicFrame>
        <p:nvGraphicFramePr>
          <p:cNvPr id="3" name="グラフ 2">
            <a:extLst>
              <a:ext uri="{FF2B5EF4-FFF2-40B4-BE49-F238E27FC236}">
                <a16:creationId xmlns:a16="http://schemas.microsoft.com/office/drawing/2014/main" id="{DA9B08BD-D738-BB98-4FD3-FAB4496C705F}"/>
              </a:ext>
            </a:extLst>
          </p:cNvPr>
          <p:cNvGraphicFramePr>
            <a:graphicFrameLocks/>
          </p:cNvGraphicFramePr>
          <p:nvPr/>
        </p:nvGraphicFramePr>
        <p:xfrm>
          <a:off x="6095999" y="1905000"/>
          <a:ext cx="6096001" cy="4360244"/>
        </p:xfrm>
        <a:graphic>
          <a:graphicData uri="http://schemas.openxmlformats.org/drawingml/2006/chart">
            <c:chart xmlns:c="http://schemas.openxmlformats.org/drawingml/2006/chart" xmlns:r="http://schemas.openxmlformats.org/officeDocument/2006/relationships" r:id="rId4"/>
          </a:graphicData>
        </a:graphic>
      </p:graphicFrame>
      <p:sp>
        <p:nvSpPr>
          <p:cNvPr id="7" name="部分円 6">
            <a:extLst>
              <a:ext uri="{FF2B5EF4-FFF2-40B4-BE49-F238E27FC236}">
                <a16:creationId xmlns:a16="http://schemas.microsoft.com/office/drawing/2014/main" id="{90FE8576-581E-E137-4694-8C16494A88D7}"/>
              </a:ext>
            </a:extLst>
          </p:cNvPr>
          <p:cNvSpPr/>
          <p:nvPr/>
        </p:nvSpPr>
        <p:spPr>
          <a:xfrm rot="10800000">
            <a:off x="997185" y="2261385"/>
            <a:ext cx="4229690" cy="3542634"/>
          </a:xfrm>
          <a:prstGeom prst="pie">
            <a:avLst>
              <a:gd name="adj1" fmla="val 5465139"/>
              <a:gd name="adj2" fmla="val 13567694"/>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部分円 7">
            <a:extLst>
              <a:ext uri="{FF2B5EF4-FFF2-40B4-BE49-F238E27FC236}">
                <a16:creationId xmlns:a16="http://schemas.microsoft.com/office/drawing/2014/main" id="{FA7CB06D-16FB-10F8-3479-1790D23703DC}"/>
              </a:ext>
            </a:extLst>
          </p:cNvPr>
          <p:cNvSpPr/>
          <p:nvPr/>
        </p:nvSpPr>
        <p:spPr>
          <a:xfrm rot="10800000">
            <a:off x="6965122" y="2261385"/>
            <a:ext cx="4102451" cy="3972988"/>
          </a:xfrm>
          <a:prstGeom prst="pie">
            <a:avLst>
              <a:gd name="adj1" fmla="val 5397503"/>
              <a:gd name="adj2" fmla="val 8919089"/>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 name="タイトル 1">
            <a:extLst>
              <a:ext uri="{FF2B5EF4-FFF2-40B4-BE49-F238E27FC236}">
                <a16:creationId xmlns:a16="http://schemas.microsoft.com/office/drawing/2014/main" id="{BE86F77B-8DFD-8F24-3BB6-5C673E340FFA}"/>
              </a:ext>
            </a:extLst>
          </p:cNvPr>
          <p:cNvSpPr>
            <a:spLocks noGrp="1"/>
          </p:cNvSpPr>
          <p:nvPr>
            <p:ph type="ctrTitle"/>
          </p:nvPr>
        </p:nvSpPr>
        <p:spPr>
          <a:xfrm>
            <a:off x="697626" y="11017"/>
            <a:ext cx="11494373" cy="656495"/>
          </a:xfrm>
        </p:spPr>
        <p:txBody>
          <a:bodyPr/>
          <a:lstStyle/>
          <a:p>
            <a:r>
              <a:rPr lang="ja-JP" altLang="en-US"/>
              <a:t>学生アンケート（結果・分析）</a:t>
            </a:r>
            <a:endParaRPr kumimoji="1" lang="ja-JP" altLang="en-US"/>
          </a:p>
        </p:txBody>
      </p:sp>
      <p:sp>
        <p:nvSpPr>
          <p:cNvPr id="11" name="雲 10">
            <a:extLst>
              <a:ext uri="{FF2B5EF4-FFF2-40B4-BE49-F238E27FC236}">
                <a16:creationId xmlns:a16="http://schemas.microsoft.com/office/drawing/2014/main" id="{A07B26F4-BEDF-2897-F58B-2E018DE59E16}"/>
              </a:ext>
            </a:extLst>
          </p:cNvPr>
          <p:cNvSpPr/>
          <p:nvPr/>
        </p:nvSpPr>
        <p:spPr>
          <a:xfrm>
            <a:off x="4324197" y="5129926"/>
            <a:ext cx="1750216" cy="1055641"/>
          </a:xfrm>
          <a:prstGeom prst="cloud">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800">
                <a:solidFill>
                  <a:schemeClr val="tx1"/>
                </a:solidFill>
              </a:rPr>
              <a:t>37%</a:t>
            </a:r>
            <a:endParaRPr kumimoji="1" lang="ja-JP" altLang="en-US" sz="2800">
              <a:solidFill>
                <a:schemeClr val="tx1"/>
              </a:solidFill>
            </a:endParaRPr>
          </a:p>
        </p:txBody>
      </p:sp>
      <p:sp>
        <p:nvSpPr>
          <p:cNvPr id="12" name="雲 11">
            <a:extLst>
              <a:ext uri="{FF2B5EF4-FFF2-40B4-BE49-F238E27FC236}">
                <a16:creationId xmlns:a16="http://schemas.microsoft.com/office/drawing/2014/main" id="{7FE6EC73-1E8A-89C3-032A-1221D614D16F}"/>
              </a:ext>
            </a:extLst>
          </p:cNvPr>
          <p:cNvSpPr/>
          <p:nvPr/>
        </p:nvSpPr>
        <p:spPr>
          <a:xfrm>
            <a:off x="10031235" y="3801674"/>
            <a:ext cx="1628974" cy="1011442"/>
          </a:xfrm>
          <a:prstGeom prst="cloud">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800">
                <a:solidFill>
                  <a:schemeClr val="tx1"/>
                </a:solidFill>
              </a:rPr>
              <a:t>16%</a:t>
            </a:r>
            <a:endParaRPr kumimoji="1" lang="ja-JP" altLang="en-US" sz="2800">
              <a:solidFill>
                <a:schemeClr val="tx1"/>
              </a:solidFill>
            </a:endParaRPr>
          </a:p>
        </p:txBody>
      </p:sp>
      <p:sp>
        <p:nvSpPr>
          <p:cNvPr id="14" name="テキスト ボックス 13">
            <a:extLst>
              <a:ext uri="{FF2B5EF4-FFF2-40B4-BE49-F238E27FC236}">
                <a16:creationId xmlns:a16="http://schemas.microsoft.com/office/drawing/2014/main" id="{27E66570-A7FC-1777-B235-A811AE833EAA}"/>
              </a:ext>
            </a:extLst>
          </p:cNvPr>
          <p:cNvSpPr txBox="1"/>
          <p:nvPr/>
        </p:nvSpPr>
        <p:spPr>
          <a:xfrm>
            <a:off x="997185" y="1351772"/>
            <a:ext cx="4506178" cy="707886"/>
          </a:xfrm>
          <a:prstGeom prst="rect">
            <a:avLst/>
          </a:prstGeom>
          <a:noFill/>
        </p:spPr>
        <p:txBody>
          <a:bodyPr wrap="square">
            <a:spAutoFit/>
          </a:bodyPr>
          <a:lstStyle/>
          <a:p>
            <a:pPr algn="ctr"/>
            <a:r>
              <a:rPr lang="ja-JP" altLang="en-US" sz="2000"/>
              <a:t>充実度が高い</a:t>
            </a:r>
            <a:endParaRPr lang="en-US" altLang="ja-JP" sz="2000"/>
          </a:p>
          <a:p>
            <a:r>
              <a:rPr lang="en-US" altLang="ja-JP" sz="2000"/>
              <a:t>(</a:t>
            </a:r>
            <a:r>
              <a:rPr lang="ja-JP" altLang="en-US" sz="2000"/>
              <a:t>とても充実している・充実している</a:t>
            </a:r>
            <a:r>
              <a:rPr lang="en-US" altLang="ja-JP" sz="2000"/>
              <a:t>)</a:t>
            </a:r>
            <a:r>
              <a:rPr lang="ja-JP" altLang="en-US" sz="2000"/>
              <a:t>　　　　　　　　　　</a:t>
            </a:r>
          </a:p>
        </p:txBody>
      </p:sp>
      <p:sp>
        <p:nvSpPr>
          <p:cNvPr id="15" name="タイトル 1">
            <a:extLst>
              <a:ext uri="{FF2B5EF4-FFF2-40B4-BE49-F238E27FC236}">
                <a16:creationId xmlns:a16="http://schemas.microsoft.com/office/drawing/2014/main" id="{D483C219-6384-9D64-0699-73EABD897FC3}"/>
              </a:ext>
            </a:extLst>
          </p:cNvPr>
          <p:cNvSpPr txBox="1">
            <a:spLocks/>
          </p:cNvSpPr>
          <p:nvPr/>
        </p:nvSpPr>
        <p:spPr>
          <a:xfrm>
            <a:off x="6720894" y="1340255"/>
            <a:ext cx="5037968" cy="72064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kumimoji="1" sz="4000" kern="1200">
                <a:solidFill>
                  <a:schemeClr val="tx1"/>
                </a:solidFill>
                <a:latin typeface="+mj-lt"/>
                <a:ea typeface="+mj-ea"/>
                <a:cs typeface="+mj-cs"/>
              </a:defRPr>
            </a:lvl1pPr>
          </a:lstStyle>
          <a:p>
            <a:pPr algn="ctr"/>
            <a:r>
              <a:rPr lang="ja-JP" altLang="en-US" sz="2000">
                <a:latin typeface="+mn-ea"/>
                <a:ea typeface="+mn-ea"/>
              </a:rPr>
              <a:t>充実度が低い</a:t>
            </a:r>
            <a:endParaRPr lang="en-US" altLang="ja-JP" sz="2000">
              <a:latin typeface="+mn-ea"/>
              <a:ea typeface="+mn-ea"/>
            </a:endParaRPr>
          </a:p>
          <a:p>
            <a:r>
              <a:rPr lang="en-US" altLang="ja-JP" sz="2000">
                <a:latin typeface="+mn-ea"/>
                <a:ea typeface="+mn-ea"/>
              </a:rPr>
              <a:t>(</a:t>
            </a:r>
            <a:r>
              <a:rPr lang="ja-JP" altLang="en-US" sz="2000">
                <a:latin typeface="+mn-ea"/>
                <a:ea typeface="+mn-ea"/>
              </a:rPr>
              <a:t>あまり充実していない・充実していない</a:t>
            </a:r>
            <a:r>
              <a:rPr lang="en-US" altLang="ja-JP" sz="2000">
                <a:latin typeface="+mn-ea"/>
                <a:ea typeface="+mn-ea"/>
              </a:rPr>
              <a:t>)</a:t>
            </a:r>
            <a:endParaRPr lang="ja-JP" altLang="en-US" sz="2000">
              <a:latin typeface="+mn-ea"/>
              <a:ea typeface="+mn-ea"/>
            </a:endParaRPr>
          </a:p>
        </p:txBody>
      </p:sp>
      <p:sp>
        <p:nvSpPr>
          <p:cNvPr id="10" name="テキスト ボックス 9">
            <a:extLst>
              <a:ext uri="{FF2B5EF4-FFF2-40B4-BE49-F238E27FC236}">
                <a16:creationId xmlns:a16="http://schemas.microsoft.com/office/drawing/2014/main" id="{3EC6FAFE-48CE-6567-9704-F7377E5D50BF}"/>
              </a:ext>
            </a:extLst>
          </p:cNvPr>
          <p:cNvSpPr txBox="1"/>
          <p:nvPr/>
        </p:nvSpPr>
        <p:spPr>
          <a:xfrm>
            <a:off x="151863" y="3124566"/>
            <a:ext cx="11888271" cy="677108"/>
          </a:xfrm>
          <a:prstGeom prst="rect">
            <a:avLst/>
          </a:prstGeom>
          <a:solidFill>
            <a:schemeClr val="bg1"/>
          </a:solidFill>
          <a:ln w="38100">
            <a:solidFill>
              <a:srgbClr val="FF0000"/>
            </a:solidFill>
          </a:ln>
        </p:spPr>
        <p:txBody>
          <a:bodyPr wrap="square" rtlCol="0">
            <a:spAutoFit/>
          </a:bodyPr>
          <a:lstStyle/>
          <a:p>
            <a:pPr algn="ctr"/>
            <a:r>
              <a:rPr kumimoji="1" lang="ja-JP" altLang="en-US" sz="3800">
                <a:solidFill>
                  <a:srgbClr val="FF0000"/>
                </a:solidFill>
              </a:rPr>
              <a:t>充実している学生ほど、教員と話す機会が多い！</a:t>
            </a:r>
          </a:p>
        </p:txBody>
      </p:sp>
    </p:spTree>
    <p:extLst>
      <p:ext uri="{BB962C8B-B14F-4D97-AF65-F5344CB8AC3E}">
        <p14:creationId xmlns:p14="http://schemas.microsoft.com/office/powerpoint/2010/main" val="346986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6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91C41-6D5C-31C9-175A-AD7DA7105F4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52556DD-771A-904F-BB46-3F5694DD8A60}"/>
              </a:ext>
            </a:extLst>
          </p:cNvPr>
          <p:cNvSpPr>
            <a:spLocks noGrp="1"/>
          </p:cNvSpPr>
          <p:nvPr>
            <p:ph type="ctrTitle"/>
          </p:nvPr>
        </p:nvSpPr>
        <p:spPr/>
        <p:txBody>
          <a:bodyPr/>
          <a:lstStyle/>
          <a:p>
            <a:r>
              <a:rPr kumimoji="1" lang="ja-JP" altLang="en-US"/>
              <a:t>学生アンケート（気づき・今後の課題）</a:t>
            </a:r>
          </a:p>
        </p:txBody>
      </p:sp>
      <p:sp>
        <p:nvSpPr>
          <p:cNvPr id="3" name="字幕 2">
            <a:extLst>
              <a:ext uri="{FF2B5EF4-FFF2-40B4-BE49-F238E27FC236}">
                <a16:creationId xmlns:a16="http://schemas.microsoft.com/office/drawing/2014/main" id="{D1DC28D2-A37D-A376-4500-B6B6AD4ACB74}"/>
              </a:ext>
            </a:extLst>
          </p:cNvPr>
          <p:cNvSpPr>
            <a:spLocks noGrp="1"/>
          </p:cNvSpPr>
          <p:nvPr>
            <p:ph type="subTitle" idx="1"/>
          </p:nvPr>
        </p:nvSpPr>
        <p:spPr>
          <a:xfrm>
            <a:off x="-361951" y="773157"/>
            <a:ext cx="12553950" cy="5398751"/>
          </a:xfrm>
        </p:spPr>
        <p:txBody>
          <a:bodyPr lIns="91440" tIns="45720" rIns="91440" bIns="45720" anchor="t"/>
          <a:lstStyle/>
          <a:p>
            <a:pPr lvl="1" algn="l">
              <a:lnSpc>
                <a:spcPct val="125000"/>
              </a:lnSpc>
            </a:pPr>
            <a:r>
              <a:rPr lang="ja-JP" altLang="en-US" sz="2800" u="sng"/>
              <a:t>＜結果</a:t>
            </a:r>
            <a:r>
              <a:rPr lang="en-US" altLang="ja-JP" sz="2800" u="sng"/>
              <a:t>&gt;</a:t>
            </a:r>
            <a:endParaRPr lang="ja-JP" altLang="en-US" sz="2800" u="sng"/>
          </a:p>
          <a:p>
            <a:pPr lvl="1" algn="l">
              <a:lnSpc>
                <a:spcPct val="125000"/>
              </a:lnSpc>
            </a:pPr>
            <a:r>
              <a:rPr lang="ja-JP" altLang="en-US" sz="2800"/>
              <a:t>・充実していると感じている学生ほど、</a:t>
            </a:r>
            <a:r>
              <a:rPr lang="ja-JP" altLang="en-US" sz="2800">
                <a:solidFill>
                  <a:srgbClr val="FF0000"/>
                </a:solidFill>
              </a:rPr>
              <a:t>教員と話す機会がある割合が高い</a:t>
            </a:r>
            <a:endParaRPr lang="en-US" altLang="ja-JP" sz="2800"/>
          </a:p>
          <a:p>
            <a:pPr lvl="1" algn="l">
              <a:lnSpc>
                <a:spcPct val="125000"/>
              </a:lnSpc>
            </a:pPr>
            <a:r>
              <a:rPr lang="ja-JP" altLang="en-US" sz="2800"/>
              <a:t>・充実度関係なく、講義前後・講義内で教員と話している学生が多い</a:t>
            </a:r>
          </a:p>
          <a:p>
            <a:pPr lvl="1" algn="l">
              <a:lnSpc>
                <a:spcPct val="125000"/>
              </a:lnSpc>
            </a:pPr>
            <a:r>
              <a:rPr lang="ja-JP" altLang="en-US" sz="2800"/>
              <a:t>・勉強場所そのものより、そこでの</a:t>
            </a:r>
            <a:r>
              <a:rPr lang="ja-JP" altLang="en-US" sz="2800">
                <a:solidFill>
                  <a:srgbClr val="FF0000"/>
                </a:solidFill>
              </a:rPr>
              <a:t>交流・協働</a:t>
            </a:r>
            <a:r>
              <a:rPr lang="ja-JP" altLang="en-US" sz="2800"/>
              <a:t>が充実度に繋がっている</a:t>
            </a:r>
            <a:endParaRPr lang="en-US" altLang="ja-JP" sz="2800"/>
          </a:p>
          <a:p>
            <a:pPr lvl="1" algn="l">
              <a:lnSpc>
                <a:spcPct val="125000"/>
              </a:lnSpc>
            </a:pPr>
            <a:r>
              <a:rPr lang="ja-JP" altLang="en-US"/>
              <a:t>　</a:t>
            </a:r>
          </a:p>
        </p:txBody>
      </p:sp>
      <p:sp>
        <p:nvSpPr>
          <p:cNvPr id="4" name="スライド番号プレースホルダー 3">
            <a:extLst>
              <a:ext uri="{FF2B5EF4-FFF2-40B4-BE49-F238E27FC236}">
                <a16:creationId xmlns:a16="http://schemas.microsoft.com/office/drawing/2014/main" id="{B813421D-5D9F-0DF7-D949-810FE109E16B}"/>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401C16A-3DEC-4806-A87D-9521833B4CF5}" type="slidenum">
              <a:rPr kumimoji="1" lang="ja-JP" altLang="en-US" sz="1400" b="0" i="0" u="none" strike="noStrike" kern="1200" cap="none" spc="0" normalizeH="0" baseline="0" noProof="0" smtClean="0">
                <a:ln>
                  <a:noFill/>
                </a:ln>
                <a:solidFill>
                  <a:prstClr val="black"/>
                </a:solidFill>
                <a:effectLst/>
                <a:uLnTx/>
                <a:uFillTx/>
                <a:latin typeface="UD デジタル 教科書体 NP-B"/>
                <a:ea typeface="UD デジタル 教科書体 NP-B"/>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1" lang="ja-JP" altLang="en-US" sz="14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p:txBody>
      </p:sp>
      <p:sp>
        <p:nvSpPr>
          <p:cNvPr id="5" name="正方形/長方形 4">
            <a:extLst>
              <a:ext uri="{FF2B5EF4-FFF2-40B4-BE49-F238E27FC236}">
                <a16:creationId xmlns:a16="http://schemas.microsoft.com/office/drawing/2014/main" id="{1D0B9815-5891-A6E8-6DF9-8DC861B813ED}"/>
              </a:ext>
            </a:extLst>
          </p:cNvPr>
          <p:cNvSpPr/>
          <p:nvPr/>
        </p:nvSpPr>
        <p:spPr>
          <a:xfrm>
            <a:off x="194701" y="3216377"/>
            <a:ext cx="1842171" cy="523220"/>
          </a:xfrm>
          <a:prstGeom prst="rect">
            <a:avLst/>
          </a:prstGeom>
          <a:noFill/>
        </p:spPr>
        <p:txBody>
          <a:bodyPr wrap="none" lIns="91440" tIns="45720" rIns="91440" bIns="45720">
            <a:spAutoFit/>
          </a:bodyPr>
          <a:lstStyle/>
          <a:p>
            <a:pPr algn="ctr"/>
            <a:r>
              <a:rPr lang="en-US" altLang="ja-JP" sz="2800" b="0" cap="none" spc="0">
                <a:ln w="0"/>
                <a:solidFill>
                  <a:schemeClr val="tx1"/>
                </a:solidFill>
              </a:rPr>
              <a:t>&lt;</a:t>
            </a:r>
            <a:r>
              <a:rPr lang="ja-JP" altLang="en-US" sz="2800" b="0" cap="none" spc="0">
                <a:ln w="0"/>
                <a:solidFill>
                  <a:schemeClr val="tx1"/>
                </a:solidFill>
              </a:rPr>
              <a:t>気づき</a:t>
            </a:r>
            <a:r>
              <a:rPr lang="en-US" altLang="ja-JP" sz="2800" b="0" cap="none" spc="0">
                <a:ln w="0"/>
                <a:solidFill>
                  <a:schemeClr val="tx1"/>
                </a:solidFill>
              </a:rPr>
              <a:t>&gt;</a:t>
            </a:r>
          </a:p>
        </p:txBody>
      </p:sp>
      <p:sp>
        <p:nvSpPr>
          <p:cNvPr id="6" name="正方形/長方形 5">
            <a:extLst>
              <a:ext uri="{FF2B5EF4-FFF2-40B4-BE49-F238E27FC236}">
                <a16:creationId xmlns:a16="http://schemas.microsoft.com/office/drawing/2014/main" id="{57A2614D-B366-BF07-79C0-9089BDD0F9D4}"/>
              </a:ext>
            </a:extLst>
          </p:cNvPr>
          <p:cNvSpPr/>
          <p:nvPr/>
        </p:nvSpPr>
        <p:spPr>
          <a:xfrm>
            <a:off x="-179362" y="3739597"/>
            <a:ext cx="5570756" cy="1323439"/>
          </a:xfrm>
          <a:prstGeom prst="rect">
            <a:avLst/>
          </a:prstGeom>
          <a:noFill/>
        </p:spPr>
        <p:txBody>
          <a:bodyPr wrap="none" lIns="91440" tIns="45720" rIns="91440" bIns="45720">
            <a:spAutoFit/>
          </a:bodyPr>
          <a:lstStyle/>
          <a:p>
            <a:pPr algn="ctr"/>
            <a:r>
              <a:rPr lang="ja-JP" altLang="en-US" sz="2800">
                <a:ln w="0"/>
              </a:rPr>
              <a:t>・学生の主体性も必要である</a:t>
            </a:r>
            <a:endParaRPr lang="en-US" altLang="ja-JP" sz="2800">
              <a:ln w="0"/>
            </a:endParaRPr>
          </a:p>
          <a:p>
            <a:pPr algn="ctr"/>
            <a:endParaRPr lang="en-US" altLang="ja-JP" sz="2400">
              <a:ln w="0"/>
            </a:endParaRPr>
          </a:p>
          <a:p>
            <a:pPr algn="ctr"/>
            <a:r>
              <a:rPr lang="ja-JP" altLang="en-US" sz="2800" b="0" cap="none" spc="0">
                <a:ln w="0"/>
                <a:solidFill>
                  <a:schemeClr val="tx1"/>
                </a:solidFill>
              </a:rPr>
              <a:t>　・情報共有が行き届いていない</a:t>
            </a:r>
          </a:p>
        </p:txBody>
      </p:sp>
    </p:spTree>
    <p:extLst>
      <p:ext uri="{BB962C8B-B14F-4D97-AF65-F5344CB8AC3E}">
        <p14:creationId xmlns:p14="http://schemas.microsoft.com/office/powerpoint/2010/main" val="994124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CD7E5-2C41-A9CE-DDAD-3F34DFCA168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AC8E939-8BF4-676B-5E61-D5653FA51993}"/>
              </a:ext>
            </a:extLst>
          </p:cNvPr>
          <p:cNvSpPr>
            <a:spLocks noGrp="1"/>
          </p:cNvSpPr>
          <p:nvPr>
            <p:ph type="ctrTitle"/>
          </p:nvPr>
        </p:nvSpPr>
        <p:spPr/>
        <p:txBody>
          <a:bodyPr/>
          <a:lstStyle/>
          <a:p>
            <a:r>
              <a:rPr kumimoji="1" lang="ja-JP" altLang="en-US"/>
              <a:t>学生アンケート（気づき・今後の課題）</a:t>
            </a:r>
          </a:p>
        </p:txBody>
      </p:sp>
      <p:sp>
        <p:nvSpPr>
          <p:cNvPr id="3" name="字幕 2">
            <a:extLst>
              <a:ext uri="{FF2B5EF4-FFF2-40B4-BE49-F238E27FC236}">
                <a16:creationId xmlns:a16="http://schemas.microsoft.com/office/drawing/2014/main" id="{620353B8-1606-51F5-3CD7-1D82D59B4DE4}"/>
              </a:ext>
            </a:extLst>
          </p:cNvPr>
          <p:cNvSpPr>
            <a:spLocks noGrp="1"/>
          </p:cNvSpPr>
          <p:nvPr>
            <p:ph type="subTitle" idx="1"/>
          </p:nvPr>
        </p:nvSpPr>
        <p:spPr>
          <a:xfrm>
            <a:off x="-197558" y="1253731"/>
            <a:ext cx="12587116" cy="4350537"/>
          </a:xfrm>
        </p:spPr>
        <p:txBody>
          <a:bodyPr lIns="91440" tIns="45720" rIns="91440" bIns="45720" anchor="t"/>
          <a:lstStyle/>
          <a:p>
            <a:pPr lvl="1" algn="l">
              <a:lnSpc>
                <a:spcPct val="125000"/>
              </a:lnSpc>
            </a:pPr>
            <a:r>
              <a:rPr lang="ja-JP" altLang="en-US" sz="3600" u="sng"/>
              <a:t>学生アンケートの今後の課題</a:t>
            </a:r>
          </a:p>
          <a:p>
            <a:pPr lvl="1" algn="l">
              <a:lnSpc>
                <a:spcPct val="125000"/>
              </a:lnSpc>
            </a:pPr>
            <a:r>
              <a:rPr lang="ja-JP" altLang="en-US" sz="2800"/>
              <a:t>・学生同士・学生と教員が話せる機会を作る</a:t>
            </a:r>
            <a:endParaRPr lang="en-US" altLang="ja-JP" sz="2800"/>
          </a:p>
          <a:p>
            <a:pPr marL="914400" lvl="1" indent="-457200" algn="l">
              <a:lnSpc>
                <a:spcPct val="125000"/>
              </a:lnSpc>
              <a:buFont typeface="Wingdings" panose="05000000000000000000" pitchFamily="2" charset="2"/>
              <a:buChar char="l"/>
            </a:pPr>
            <a:endParaRPr lang="ja-JP" altLang="en-US" sz="2800"/>
          </a:p>
          <a:p>
            <a:pPr lvl="1" algn="l">
              <a:lnSpc>
                <a:spcPct val="125000"/>
              </a:lnSpc>
            </a:pPr>
            <a:r>
              <a:rPr lang="ja-JP" altLang="en-US" sz="2800"/>
              <a:t>・交流や協働学習しやすい設備を持つ勉強場所を増やせるよう、</a:t>
            </a:r>
            <a:endParaRPr lang="en-US" altLang="ja-JP" sz="2800"/>
          </a:p>
          <a:p>
            <a:pPr lvl="1" algn="l">
              <a:lnSpc>
                <a:spcPct val="125000"/>
              </a:lnSpc>
            </a:pPr>
            <a:r>
              <a:rPr lang="ja-JP" altLang="en-US" sz="2800"/>
              <a:t>　 現状・提案をまとめたものを作成し大学側に掛け合ってみる</a:t>
            </a:r>
            <a:endParaRPr lang="en-US" altLang="ja-JP" sz="2800"/>
          </a:p>
        </p:txBody>
      </p:sp>
      <p:sp>
        <p:nvSpPr>
          <p:cNvPr id="4" name="スライド番号プレースホルダー 3">
            <a:extLst>
              <a:ext uri="{FF2B5EF4-FFF2-40B4-BE49-F238E27FC236}">
                <a16:creationId xmlns:a16="http://schemas.microsoft.com/office/drawing/2014/main" id="{FB35393F-1B75-2384-B417-2129ABA3461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401C16A-3DEC-4806-A87D-9521833B4CF5}" type="slidenum">
              <a:rPr kumimoji="1" lang="ja-JP" altLang="en-US" sz="1400" b="0" i="0" u="none" strike="noStrike" kern="1200" cap="none" spc="0" normalizeH="0" baseline="0" noProof="0" smtClean="0">
                <a:ln>
                  <a:noFill/>
                </a:ln>
                <a:solidFill>
                  <a:prstClr val="black"/>
                </a:solidFill>
                <a:effectLst/>
                <a:uLnTx/>
                <a:uFillTx/>
                <a:latin typeface="UD デジタル 教科書体 NP-B"/>
                <a:ea typeface="UD デジタル 教科書体 NP-B"/>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1" lang="ja-JP" altLang="en-US" sz="1400" b="0" i="0" u="none" strike="noStrike" kern="1200" cap="none" spc="0" normalizeH="0" baseline="0" noProof="0">
              <a:ln>
                <a:noFill/>
              </a:ln>
              <a:solidFill>
                <a:prstClr val="black"/>
              </a:solidFill>
              <a:effectLst/>
              <a:uLnTx/>
              <a:uFillTx/>
              <a:latin typeface="UD デジタル 教科書体 NP-B"/>
              <a:ea typeface="UD デジタル 教科書体 NP-B"/>
              <a:cs typeface="+mn-cs"/>
            </a:endParaRPr>
          </a:p>
        </p:txBody>
      </p:sp>
    </p:spTree>
    <p:extLst>
      <p:ext uri="{BB962C8B-B14F-4D97-AF65-F5344CB8AC3E}">
        <p14:creationId xmlns:p14="http://schemas.microsoft.com/office/powerpoint/2010/main" val="2129548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2390EB-6270-117E-C0D5-36D3A7D22357}"/>
              </a:ext>
            </a:extLst>
          </p:cNvPr>
          <p:cNvSpPr>
            <a:spLocks noGrp="1"/>
          </p:cNvSpPr>
          <p:nvPr>
            <p:ph type="ctrTitle"/>
          </p:nvPr>
        </p:nvSpPr>
        <p:spPr>
          <a:xfrm>
            <a:off x="731745" y="11017"/>
            <a:ext cx="11494373" cy="656495"/>
          </a:xfrm>
        </p:spPr>
        <p:txBody>
          <a:bodyPr/>
          <a:lstStyle/>
          <a:p>
            <a:r>
              <a:rPr kumimoji="1" lang="ja-JP" altLang="en-US"/>
              <a:t>教員インタビュー</a:t>
            </a:r>
            <a:r>
              <a:rPr lang="ja-JP" altLang="en-US"/>
              <a:t>(目的・目標)</a:t>
            </a:r>
            <a:endParaRPr lang="en-US" altLang="ja-JP"/>
          </a:p>
        </p:txBody>
      </p:sp>
      <p:sp>
        <p:nvSpPr>
          <p:cNvPr id="3" name="字幕 2">
            <a:extLst>
              <a:ext uri="{FF2B5EF4-FFF2-40B4-BE49-F238E27FC236}">
                <a16:creationId xmlns:a16="http://schemas.microsoft.com/office/drawing/2014/main" id="{9BA9DA78-3A31-BE8B-12DA-238B76674F7C}"/>
              </a:ext>
            </a:extLst>
          </p:cNvPr>
          <p:cNvSpPr>
            <a:spLocks noGrp="1"/>
          </p:cNvSpPr>
          <p:nvPr>
            <p:ph type="subTitle" idx="1"/>
          </p:nvPr>
        </p:nvSpPr>
        <p:spPr/>
        <p:txBody>
          <a:bodyPr lIns="91440" tIns="45720" rIns="91440" bIns="45720" anchor="t"/>
          <a:lstStyle/>
          <a:p>
            <a:pPr algn="ctr"/>
            <a:r>
              <a:rPr lang="ja-JP" altLang="en-US" sz="3600">
                <a:solidFill>
                  <a:schemeClr val="accent1"/>
                </a:solidFill>
              </a:rPr>
              <a:t>教員インタビュー・・・教職員の想いを学生に伝える活動</a:t>
            </a:r>
            <a:endParaRPr lang="en-US" altLang="ja-JP" sz="3600">
              <a:solidFill>
                <a:schemeClr val="accent1"/>
              </a:solidFill>
            </a:endParaRPr>
          </a:p>
          <a:p>
            <a:pPr algn="ctr"/>
            <a:endParaRPr lang="en-US" altLang="ja-JP" sz="3600"/>
          </a:p>
          <a:p>
            <a:pPr algn="ctr"/>
            <a:r>
              <a:rPr lang="ja-JP" altLang="en-US"/>
              <a:t>教職員の想い（授業での工夫点や学生に対する想い、人生経験など）を</a:t>
            </a:r>
            <a:endParaRPr lang="en-US" altLang="ja-JP"/>
          </a:p>
          <a:p>
            <a:pPr algn="ctr"/>
            <a:r>
              <a:rPr lang="ja-JP" altLang="en-US"/>
              <a:t>学生に伝えることで教職員との関わりについて興味をもってもらう</a:t>
            </a:r>
            <a:endParaRPr lang="en-US" altLang="ja-JP"/>
          </a:p>
          <a:p>
            <a:pPr algn="ctr"/>
            <a:endParaRPr lang="en-US" altLang="ja-JP"/>
          </a:p>
          <a:p>
            <a:pPr algn="ctr"/>
            <a:endParaRPr lang="en-US" altLang="ja-JP"/>
          </a:p>
          <a:p>
            <a:pPr algn="ctr"/>
            <a:r>
              <a:rPr lang="ja-JP" altLang="en-US"/>
              <a:t>授業への積極的な参加・学習意識の向上を促す</a:t>
            </a:r>
            <a:endParaRPr lang="en-US" altLang="ja-JP"/>
          </a:p>
        </p:txBody>
      </p:sp>
      <p:sp>
        <p:nvSpPr>
          <p:cNvPr id="4" name="スライド番号プレースホルダー 3">
            <a:extLst>
              <a:ext uri="{FF2B5EF4-FFF2-40B4-BE49-F238E27FC236}">
                <a16:creationId xmlns:a16="http://schemas.microsoft.com/office/drawing/2014/main" id="{0F593E7C-E4C3-54DD-6404-AFAF6E5F88DD}"/>
              </a:ext>
            </a:extLst>
          </p:cNvPr>
          <p:cNvSpPr>
            <a:spLocks noGrp="1"/>
          </p:cNvSpPr>
          <p:nvPr>
            <p:ph type="sldNum" sz="quarter" idx="4"/>
          </p:nvPr>
        </p:nvSpPr>
        <p:spPr/>
        <p:txBody>
          <a:bodyPr/>
          <a:lstStyle/>
          <a:p>
            <a:fld id="{8401C16A-3DEC-4806-A87D-9521833B4CF5}" type="slidenum">
              <a:rPr lang="ja-JP" altLang="en-US" smtClean="0"/>
              <a:pPr/>
              <a:t>17</a:t>
            </a:fld>
            <a:endParaRPr lang="ja-JP" altLang="en-US"/>
          </a:p>
        </p:txBody>
      </p:sp>
      <p:sp>
        <p:nvSpPr>
          <p:cNvPr id="5" name="矢印: 下 4">
            <a:extLst>
              <a:ext uri="{FF2B5EF4-FFF2-40B4-BE49-F238E27FC236}">
                <a16:creationId xmlns:a16="http://schemas.microsoft.com/office/drawing/2014/main" id="{B87CBCCE-1D6E-A4F6-94C8-068FB5BEDC61}"/>
              </a:ext>
            </a:extLst>
          </p:cNvPr>
          <p:cNvSpPr/>
          <p:nvPr/>
        </p:nvSpPr>
        <p:spPr>
          <a:xfrm>
            <a:off x="5853684" y="3548742"/>
            <a:ext cx="484632" cy="978408"/>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28616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9FC5C2-46B7-57DE-4C14-FF4CA10DC7F2}"/>
              </a:ext>
            </a:extLst>
          </p:cNvPr>
          <p:cNvSpPr>
            <a:spLocks noGrp="1"/>
          </p:cNvSpPr>
          <p:nvPr>
            <p:ph type="ctrTitle"/>
          </p:nvPr>
        </p:nvSpPr>
        <p:spPr/>
        <p:txBody>
          <a:bodyPr/>
          <a:lstStyle/>
          <a:p>
            <a:r>
              <a:rPr lang="ja-JP" altLang="en-US"/>
              <a:t>教員インタビュー(今年度の活動内容)</a:t>
            </a:r>
            <a:endParaRPr lang="en-US" altLang="ja-JP"/>
          </a:p>
        </p:txBody>
      </p:sp>
      <p:sp>
        <p:nvSpPr>
          <p:cNvPr id="3" name="字幕 2">
            <a:extLst>
              <a:ext uri="{FF2B5EF4-FFF2-40B4-BE49-F238E27FC236}">
                <a16:creationId xmlns:a16="http://schemas.microsoft.com/office/drawing/2014/main" id="{D809C5EE-9158-ED6B-141C-892022BF6D4B}"/>
              </a:ext>
            </a:extLst>
          </p:cNvPr>
          <p:cNvSpPr>
            <a:spLocks noGrp="1"/>
          </p:cNvSpPr>
          <p:nvPr>
            <p:ph type="subTitle" idx="1"/>
          </p:nvPr>
        </p:nvSpPr>
        <p:spPr/>
        <p:txBody>
          <a:bodyPr lIns="91440" tIns="45720" rIns="91440" bIns="45720" anchor="t"/>
          <a:lstStyle/>
          <a:p>
            <a:r>
              <a:rPr kumimoji="1" lang="ja-JP" altLang="en-US"/>
              <a:t>所属されている学科の異なる</a:t>
            </a:r>
            <a:r>
              <a:rPr kumimoji="1" lang="en-US" altLang="ja-JP"/>
              <a:t>4</a:t>
            </a:r>
            <a:r>
              <a:rPr kumimoji="1" lang="ja-JP" altLang="en-US"/>
              <a:t>名の</a:t>
            </a:r>
            <a:endParaRPr lang="en-US" altLang="ja-JP"/>
          </a:p>
          <a:p>
            <a:r>
              <a:rPr kumimoji="1" lang="ja-JP" altLang="en-US"/>
              <a:t>先生方に</a:t>
            </a:r>
            <a:r>
              <a:rPr lang="ja-JP" altLang="en-US"/>
              <a:t>インタビューを実施</a:t>
            </a:r>
            <a:endParaRPr lang="en-US" altLang="ja-JP"/>
          </a:p>
          <a:p>
            <a:endParaRPr lang="ja-JP" altLang="en-US" sz="2000"/>
          </a:p>
          <a:p>
            <a:r>
              <a:rPr lang="ja-JP" altLang="en-US" sz="2000"/>
              <a:t>インタビューにご協力いただいた先生方</a:t>
            </a:r>
          </a:p>
          <a:p>
            <a:r>
              <a:rPr lang="ja-JP" altLang="en-US" sz="2000"/>
              <a:t>・電気工学科　　　　　大山 和宏 先生</a:t>
            </a:r>
          </a:p>
          <a:p>
            <a:r>
              <a:rPr lang="en-US" altLang="ja-JP" sz="2000"/>
              <a:t>・</a:t>
            </a:r>
            <a:r>
              <a:rPr lang="en-US" altLang="ja-JP" sz="2000" err="1"/>
              <a:t>情報工学科</a:t>
            </a:r>
            <a:r>
              <a:rPr lang="en-US" altLang="ja-JP" sz="2000"/>
              <a:t>　　　　　柏 </a:t>
            </a:r>
            <a:r>
              <a:rPr lang="en-US" altLang="ja-JP" sz="2000" err="1"/>
              <a:t>浩司</a:t>
            </a:r>
            <a:r>
              <a:rPr lang="en-US" altLang="ja-JP" sz="2000"/>
              <a:t> </a:t>
            </a:r>
            <a:r>
              <a:rPr lang="en-US" altLang="ja-JP" sz="2000" err="1"/>
              <a:t>先生</a:t>
            </a:r>
            <a:endParaRPr lang="en-US" altLang="ja-JP" sz="2000"/>
          </a:p>
          <a:p>
            <a:r>
              <a:rPr lang="en-US" altLang="ja-JP" sz="2000"/>
              <a:t>・</a:t>
            </a:r>
            <a:r>
              <a:rPr lang="en-US" altLang="ja-JP" sz="2000" err="1"/>
              <a:t>社会環境学科</a:t>
            </a:r>
            <a:r>
              <a:rPr lang="en-US" altLang="ja-JP" sz="2000"/>
              <a:t>　　　　</a:t>
            </a:r>
            <a:r>
              <a:rPr lang="en-US" altLang="ja-JP" sz="2000" err="1"/>
              <a:t>上杉</a:t>
            </a:r>
            <a:r>
              <a:rPr lang="en-US" altLang="ja-JP" sz="2000"/>
              <a:t> </a:t>
            </a:r>
            <a:r>
              <a:rPr lang="en-US" altLang="ja-JP" sz="2000" err="1"/>
              <a:t>昌也</a:t>
            </a:r>
            <a:r>
              <a:rPr lang="en-US" altLang="ja-JP" sz="2000"/>
              <a:t> </a:t>
            </a:r>
            <a:r>
              <a:rPr lang="en-US" altLang="ja-JP" sz="2000" err="1"/>
              <a:t>先生</a:t>
            </a:r>
            <a:endParaRPr lang="en-US" altLang="ja-JP" sz="2000"/>
          </a:p>
          <a:p>
            <a:r>
              <a:rPr lang="ja-JP" altLang="en-US" sz="2000"/>
              <a:t>・教養力育成センター　上寺 康司 先生</a:t>
            </a:r>
          </a:p>
          <a:p>
            <a:endParaRPr lang="ja-JP" altLang="en-US" sz="2000"/>
          </a:p>
          <a:p>
            <a:r>
              <a:rPr kumimoji="1" lang="ja-JP" altLang="en-US"/>
              <a:t>インタビュー記事は「</a:t>
            </a:r>
            <a:r>
              <a:rPr kumimoji="1" lang="en-US" altLang="ja-JP"/>
              <a:t>Future Design</a:t>
            </a:r>
            <a:r>
              <a:rPr lang="ja-JP" altLang="en-US"/>
              <a:t> </a:t>
            </a:r>
            <a:r>
              <a:rPr lang="en-US" altLang="ja-JP"/>
              <a:t>Vol.9</a:t>
            </a:r>
            <a:r>
              <a:rPr lang="ja-JP" altLang="en-US"/>
              <a:t>」</a:t>
            </a:r>
            <a:r>
              <a:rPr kumimoji="1" lang="ja-JP" altLang="en-US"/>
              <a:t>に掲載　→</a:t>
            </a:r>
            <a:endParaRPr lang="en-US" altLang="ja-JP"/>
          </a:p>
        </p:txBody>
      </p:sp>
      <p:sp>
        <p:nvSpPr>
          <p:cNvPr id="4" name="スライド番号プレースホルダー 3">
            <a:extLst>
              <a:ext uri="{FF2B5EF4-FFF2-40B4-BE49-F238E27FC236}">
                <a16:creationId xmlns:a16="http://schemas.microsoft.com/office/drawing/2014/main" id="{1AB939C7-4E27-9219-83D8-7E0E523C5C6A}"/>
              </a:ext>
            </a:extLst>
          </p:cNvPr>
          <p:cNvSpPr>
            <a:spLocks noGrp="1"/>
          </p:cNvSpPr>
          <p:nvPr>
            <p:ph type="sldNum" sz="quarter" idx="4"/>
          </p:nvPr>
        </p:nvSpPr>
        <p:spPr/>
        <p:txBody>
          <a:bodyPr/>
          <a:lstStyle/>
          <a:p>
            <a:fld id="{8401C16A-3DEC-4806-A87D-9521833B4CF5}" type="slidenum">
              <a:rPr lang="ja-JP" altLang="en-US" smtClean="0"/>
              <a:pPr/>
              <a:t>18</a:t>
            </a:fld>
            <a:endParaRPr lang="ja-JP" altLang="en-US"/>
          </a:p>
        </p:txBody>
      </p:sp>
      <p:pic>
        <p:nvPicPr>
          <p:cNvPr id="1026" name="Picture 2">
            <a:extLst>
              <a:ext uri="{FF2B5EF4-FFF2-40B4-BE49-F238E27FC236}">
                <a16:creationId xmlns:a16="http://schemas.microsoft.com/office/drawing/2014/main" id="{027E6A6D-D224-61A3-34F3-D3BCA3AA8D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10624">
            <a:off x="9796682" y="4163662"/>
            <a:ext cx="1247570" cy="1749271"/>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descr="人, 屋内, 座る, 男 が含まれている画像&#10;&#10;AI 生成コンテンツは誤りを含む可能性があります。">
            <a:extLst>
              <a:ext uri="{FF2B5EF4-FFF2-40B4-BE49-F238E27FC236}">
                <a16:creationId xmlns:a16="http://schemas.microsoft.com/office/drawing/2014/main" id="{B5172EB1-D284-EC4E-6FDD-09723915EB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0037" y="1297638"/>
            <a:ext cx="3058632" cy="2293974"/>
          </a:xfrm>
          <a:prstGeom prst="rect">
            <a:avLst/>
          </a:prstGeom>
        </p:spPr>
      </p:pic>
      <p:pic>
        <p:nvPicPr>
          <p:cNvPr id="11" name="図 10" descr="会議室に座っている男性">
            <a:extLst>
              <a:ext uri="{FF2B5EF4-FFF2-40B4-BE49-F238E27FC236}">
                <a16:creationId xmlns:a16="http://schemas.microsoft.com/office/drawing/2014/main" id="{845AFC63-2E79-B4CC-7EE2-A38AB22B4B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6280" y="1294979"/>
            <a:ext cx="3061024" cy="2296633"/>
          </a:xfrm>
          <a:prstGeom prst="rect">
            <a:avLst/>
          </a:prstGeom>
        </p:spPr>
      </p:pic>
    </p:spTree>
    <p:extLst>
      <p:ext uri="{BB962C8B-B14F-4D97-AF65-F5344CB8AC3E}">
        <p14:creationId xmlns:p14="http://schemas.microsoft.com/office/powerpoint/2010/main" val="3624255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937775-70DA-6A52-45EC-CA28B9BC5985}"/>
              </a:ext>
            </a:extLst>
          </p:cNvPr>
          <p:cNvSpPr>
            <a:spLocks noGrp="1"/>
          </p:cNvSpPr>
          <p:nvPr>
            <p:ph type="ctrTitle"/>
          </p:nvPr>
        </p:nvSpPr>
        <p:spPr/>
        <p:txBody>
          <a:bodyPr/>
          <a:lstStyle/>
          <a:p>
            <a:r>
              <a:rPr kumimoji="1" lang="ja-JP" altLang="en-US"/>
              <a:t>教員インタビュー</a:t>
            </a:r>
            <a:r>
              <a:rPr lang="ja-JP" altLang="en-US"/>
              <a:t>(気づき)</a:t>
            </a:r>
            <a:endParaRPr lang="en-US" altLang="ja-JP"/>
          </a:p>
        </p:txBody>
      </p:sp>
      <p:sp>
        <p:nvSpPr>
          <p:cNvPr id="3" name="字幕 2">
            <a:extLst>
              <a:ext uri="{FF2B5EF4-FFF2-40B4-BE49-F238E27FC236}">
                <a16:creationId xmlns:a16="http://schemas.microsoft.com/office/drawing/2014/main" id="{71922E29-66A5-E8EB-DB8E-7B46E6E7E1AC}"/>
              </a:ext>
            </a:extLst>
          </p:cNvPr>
          <p:cNvSpPr>
            <a:spLocks noGrp="1"/>
          </p:cNvSpPr>
          <p:nvPr>
            <p:ph type="subTitle" idx="1"/>
          </p:nvPr>
        </p:nvSpPr>
        <p:spPr/>
        <p:txBody>
          <a:bodyPr lIns="91440" tIns="45720" rIns="91440" bIns="45720" anchor="t"/>
          <a:lstStyle/>
          <a:p>
            <a:r>
              <a:rPr lang="ja-JP" altLang="en-US" sz="2000"/>
              <a:t>・</a:t>
            </a:r>
            <a:r>
              <a:rPr kumimoji="1" lang="ja-JP" altLang="en-US" sz="2000"/>
              <a:t>ゼミで学んでいる内容が今後私たちの生活において欠かせない領域であることを実感し、より一層学びを深めたいという気持ちになった</a:t>
            </a:r>
            <a:endParaRPr lang="en-US" altLang="ja-JP" sz="2000"/>
          </a:p>
          <a:p>
            <a:r>
              <a:rPr lang="ja-JP" altLang="en-US" sz="2000"/>
              <a:t>・先生の新たな一面や研究に対する熱い思いを知ることができた</a:t>
            </a:r>
            <a:endParaRPr lang="en-US" altLang="ja-JP" sz="2000"/>
          </a:p>
          <a:p>
            <a:r>
              <a:rPr lang="ja-JP" altLang="en-US" sz="2000"/>
              <a:t>・講義一つをとっても先生は学生のことを一番に想っておられるということを実感した</a:t>
            </a:r>
            <a:endParaRPr kumimoji="1" lang="en-US" altLang="ja-JP" sz="2000"/>
          </a:p>
          <a:p>
            <a:r>
              <a:rPr kumimoji="1" lang="ja-JP" altLang="en-US" sz="2000"/>
              <a:t>・先生方が普段何を想って講義をされているのかを知ると、より受講するときは身を引き締めなければいけないと思った</a:t>
            </a:r>
            <a:endParaRPr kumimoji="1" lang="en-US" altLang="ja-JP" sz="2000"/>
          </a:p>
          <a:p>
            <a:pPr algn="r"/>
            <a:r>
              <a:rPr lang="ja-JP" altLang="en-US" sz="2000"/>
              <a:t>（インタビューに参加した</a:t>
            </a:r>
            <a:r>
              <a:rPr lang="en-US" altLang="ja-JP" sz="2000"/>
              <a:t>FIT-join</a:t>
            </a:r>
            <a:r>
              <a:rPr lang="ja-JP" altLang="en-US" sz="2000"/>
              <a:t>メンバーの感想より抜粋）</a:t>
            </a:r>
            <a:endParaRPr lang="en-US" altLang="ja-JP" sz="2000"/>
          </a:p>
          <a:p>
            <a:endParaRPr lang="en-US" altLang="ja-JP"/>
          </a:p>
          <a:p>
            <a:r>
              <a:rPr lang="ja-JP" altLang="en-US"/>
              <a:t>→</a:t>
            </a:r>
            <a:r>
              <a:rPr lang="ja-JP" altLang="en-US">
                <a:solidFill>
                  <a:srgbClr val="FF0000"/>
                </a:solidFill>
              </a:rPr>
              <a:t>教職員の方々の研究内容や物事の考え方、学生に対する想いなどについて知ることで視野を広げることができる。また、学びに対する前向きな気持ちを持つきっかけにもなる。</a:t>
            </a:r>
            <a:endParaRPr lang="ja-JP"/>
          </a:p>
        </p:txBody>
      </p:sp>
      <p:sp>
        <p:nvSpPr>
          <p:cNvPr id="4" name="スライド番号プレースホルダー 3">
            <a:extLst>
              <a:ext uri="{FF2B5EF4-FFF2-40B4-BE49-F238E27FC236}">
                <a16:creationId xmlns:a16="http://schemas.microsoft.com/office/drawing/2014/main" id="{EE85E668-883B-F7D6-5D9F-E3C109E9DB13}"/>
              </a:ext>
            </a:extLst>
          </p:cNvPr>
          <p:cNvSpPr>
            <a:spLocks noGrp="1"/>
          </p:cNvSpPr>
          <p:nvPr>
            <p:ph type="sldNum" sz="quarter" idx="4"/>
          </p:nvPr>
        </p:nvSpPr>
        <p:spPr/>
        <p:txBody>
          <a:bodyPr/>
          <a:lstStyle/>
          <a:p>
            <a:fld id="{8401C16A-3DEC-4806-A87D-9521833B4CF5}" type="slidenum">
              <a:rPr lang="ja-JP" altLang="en-US" smtClean="0"/>
              <a:pPr/>
              <a:t>19</a:t>
            </a:fld>
            <a:endParaRPr lang="ja-JP" altLang="en-US"/>
          </a:p>
        </p:txBody>
      </p:sp>
    </p:spTree>
    <p:extLst>
      <p:ext uri="{BB962C8B-B14F-4D97-AF65-F5344CB8AC3E}">
        <p14:creationId xmlns:p14="http://schemas.microsoft.com/office/powerpoint/2010/main" val="693404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1AE51-C1FF-40C5-FEA9-0E1FD3979B3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12523F4-6D1D-6EFF-D73D-CBA1F61BBC83}"/>
              </a:ext>
            </a:extLst>
          </p:cNvPr>
          <p:cNvSpPr>
            <a:spLocks noGrp="1"/>
          </p:cNvSpPr>
          <p:nvPr>
            <p:ph type="ctrTitle"/>
          </p:nvPr>
        </p:nvSpPr>
        <p:spPr/>
        <p:txBody>
          <a:bodyPr/>
          <a:lstStyle/>
          <a:p>
            <a:r>
              <a:rPr lang="ja-JP" altLang="en-US"/>
              <a:t>教員インタビュー(今後の課題と改善策)</a:t>
            </a:r>
            <a:endParaRPr lang="en-US" altLang="ja-JP"/>
          </a:p>
        </p:txBody>
      </p:sp>
      <p:sp>
        <p:nvSpPr>
          <p:cNvPr id="3" name="字幕 2">
            <a:extLst>
              <a:ext uri="{FF2B5EF4-FFF2-40B4-BE49-F238E27FC236}">
                <a16:creationId xmlns:a16="http://schemas.microsoft.com/office/drawing/2014/main" id="{2325860E-FA36-B688-EF83-488F4A70835F}"/>
              </a:ext>
            </a:extLst>
          </p:cNvPr>
          <p:cNvSpPr>
            <a:spLocks noGrp="1"/>
          </p:cNvSpPr>
          <p:nvPr>
            <p:ph type="subTitle" idx="1"/>
          </p:nvPr>
        </p:nvSpPr>
        <p:spPr/>
        <p:txBody>
          <a:bodyPr lIns="91440" tIns="45720" rIns="91440" bIns="45720" anchor="t"/>
          <a:lstStyle/>
          <a:p>
            <a:r>
              <a:rPr lang="ja-JP" altLang="en-US" u="sng"/>
              <a:t>課題①　現在の活動方法では</a:t>
            </a:r>
            <a:r>
              <a:rPr lang="en-US" altLang="ja-JP" u="sng"/>
              <a:t>FIT-join</a:t>
            </a:r>
            <a:r>
              <a:rPr lang="ja-JP" altLang="en-US" u="sng"/>
              <a:t>外の学生は受け身となる</a:t>
            </a:r>
            <a:endParaRPr lang="en-US" altLang="ja-JP" u="sng"/>
          </a:p>
          <a:p>
            <a:r>
              <a:rPr lang="ja-JP" altLang="en-US" u="sng"/>
              <a:t>課題②　</a:t>
            </a:r>
            <a:r>
              <a:rPr lang="en-US" altLang="ja-JP" u="sng"/>
              <a:t>Future Design</a:t>
            </a:r>
            <a:r>
              <a:rPr lang="ja-JP" altLang="en-US" u="sng"/>
              <a:t>にあまり目を通さない学生には内容が伝わらない</a:t>
            </a:r>
            <a:endParaRPr lang="en-US" altLang="ja-JP" u="sng"/>
          </a:p>
          <a:p>
            <a:endParaRPr lang="en-US" altLang="ja-JP"/>
          </a:p>
          <a:p>
            <a:r>
              <a:rPr lang="en-US" altLang="ja-JP"/>
              <a:t>→</a:t>
            </a:r>
            <a:r>
              <a:rPr lang="ja-JP" altLang="en-US">
                <a:solidFill>
                  <a:srgbClr val="FF0000"/>
                </a:solidFill>
                <a:latin typeface="UD デジタル 教科書体 NP-B"/>
                <a:ea typeface="UD デジタル 教科書体 NP-B"/>
              </a:rPr>
              <a:t>より多くの学生に教員インタビューの活動を知ってもらうために・・・</a:t>
            </a:r>
            <a:endParaRPr lang="ja-JP">
              <a:solidFill>
                <a:srgbClr val="FF0000"/>
              </a:solidFill>
            </a:endParaRPr>
          </a:p>
          <a:p>
            <a:endParaRPr lang="en-US">
              <a:latin typeface="Meiryo UI"/>
              <a:ea typeface="Meiryo UI"/>
            </a:endParaRPr>
          </a:p>
          <a:p>
            <a:r>
              <a:rPr lang="ja-JP" altLang="en-US">
                <a:latin typeface="UD デジタル 教科書体 NP-B"/>
                <a:ea typeface="UD デジタル 教科書体 NP-B"/>
              </a:rPr>
              <a:t>・インタビューに参加する学生を</a:t>
            </a:r>
            <a:r>
              <a:rPr lang="en-US">
                <a:latin typeface="UD デジタル 教科書体 NP-B"/>
                <a:ea typeface="UD デジタル 教科書体 NP-B"/>
              </a:rPr>
              <a:t>FIT-join</a:t>
            </a:r>
            <a:r>
              <a:rPr lang="ja-JP" altLang="en-US">
                <a:latin typeface="UD デジタル 教科書体 NP-B"/>
                <a:ea typeface="UD デジタル 教科書体 NP-B"/>
              </a:rPr>
              <a:t>外からも募集する</a:t>
            </a:r>
            <a:endParaRPr lang="en-US">
              <a:latin typeface="UD デジタル 教科書体 NP-B"/>
              <a:ea typeface="UD デジタル 教科書体 NP-B"/>
            </a:endParaRPr>
          </a:p>
          <a:p>
            <a:r>
              <a:rPr lang="ja-JP" altLang="en-US">
                <a:latin typeface="UD デジタル 教科書体 NP-B"/>
                <a:ea typeface="UD デジタル 教科書体 NP-B"/>
              </a:rPr>
              <a:t>・学生アンケートを活用して質問を募集する</a:t>
            </a:r>
            <a:endParaRPr lang="en-US">
              <a:latin typeface="UD デジタル 教科書体 NP-B"/>
              <a:ea typeface="UD デジタル 教科書体 NP-B"/>
            </a:endParaRPr>
          </a:p>
          <a:p>
            <a:r>
              <a:rPr lang="ja-JP" altLang="en-US">
                <a:ea typeface="+mn-lt"/>
                <a:cs typeface="+mn-lt"/>
              </a:rPr>
              <a:t>・</a:t>
            </a:r>
            <a:r>
              <a:rPr lang="en-US" altLang="ja-JP">
                <a:ea typeface="+mn-lt"/>
                <a:cs typeface="+mn-lt"/>
              </a:rPr>
              <a:t>Future Design</a:t>
            </a:r>
            <a:r>
              <a:rPr lang="ja-JP">
                <a:ea typeface="+mn-lt"/>
                <a:cs typeface="+mn-lt"/>
              </a:rPr>
              <a:t>以外での発信方法の検討</a:t>
            </a:r>
            <a:endParaRPr lang="ja-JP" sz="2000"/>
          </a:p>
          <a:p>
            <a:r>
              <a:rPr lang="ja-JP" altLang="en-US" sz="2000"/>
              <a:t>例：学内掲示板へのポスターによる掲示、</a:t>
            </a:r>
            <a:r>
              <a:rPr lang="en-US" altLang="ja-JP" sz="2000"/>
              <a:t>SNS</a:t>
            </a:r>
            <a:r>
              <a:rPr lang="ja-JP" altLang="en-US" sz="2000"/>
              <a:t>の積極活用</a:t>
            </a:r>
            <a:endParaRPr lang="ja-JP" sz="2000"/>
          </a:p>
        </p:txBody>
      </p:sp>
      <p:sp>
        <p:nvSpPr>
          <p:cNvPr id="4" name="スライド番号プレースホルダー 3">
            <a:extLst>
              <a:ext uri="{FF2B5EF4-FFF2-40B4-BE49-F238E27FC236}">
                <a16:creationId xmlns:a16="http://schemas.microsoft.com/office/drawing/2014/main" id="{0345651D-E6A4-2F95-AC53-07238229D5AC}"/>
              </a:ext>
            </a:extLst>
          </p:cNvPr>
          <p:cNvSpPr>
            <a:spLocks noGrp="1"/>
          </p:cNvSpPr>
          <p:nvPr>
            <p:ph type="sldNum" sz="quarter" idx="4"/>
          </p:nvPr>
        </p:nvSpPr>
        <p:spPr/>
        <p:txBody>
          <a:bodyPr/>
          <a:lstStyle/>
          <a:p>
            <a:fld id="{8401C16A-3DEC-4806-A87D-9521833B4CF5}" type="slidenum">
              <a:rPr lang="ja-JP" altLang="en-US" smtClean="0"/>
              <a:pPr/>
              <a:t>20</a:t>
            </a:fld>
            <a:endParaRPr lang="ja-JP" altLang="en-US"/>
          </a:p>
        </p:txBody>
      </p:sp>
    </p:spTree>
    <p:extLst>
      <p:ext uri="{BB962C8B-B14F-4D97-AF65-F5344CB8AC3E}">
        <p14:creationId xmlns:p14="http://schemas.microsoft.com/office/powerpoint/2010/main" val="1200857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04EEA-E8DF-2C49-7C42-AF147E6D74E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87736C3-F5CA-919C-6212-A7FDAD8B7B88}"/>
              </a:ext>
            </a:extLst>
          </p:cNvPr>
          <p:cNvSpPr>
            <a:spLocks noGrp="1"/>
          </p:cNvSpPr>
          <p:nvPr>
            <p:ph type="ctrTitle"/>
          </p:nvPr>
        </p:nvSpPr>
        <p:spPr/>
        <p:txBody>
          <a:bodyPr/>
          <a:lstStyle/>
          <a:p>
            <a:r>
              <a:rPr lang="ja-JP" altLang="en-US"/>
              <a:t>本日の流れ</a:t>
            </a:r>
            <a:endParaRPr kumimoji="1" lang="ja-JP" altLang="en-US"/>
          </a:p>
        </p:txBody>
      </p:sp>
      <p:sp>
        <p:nvSpPr>
          <p:cNvPr id="3" name="字幕 2">
            <a:extLst>
              <a:ext uri="{FF2B5EF4-FFF2-40B4-BE49-F238E27FC236}">
                <a16:creationId xmlns:a16="http://schemas.microsoft.com/office/drawing/2014/main" id="{10F1118C-9601-A8B5-0F47-3A78BA98236D}"/>
              </a:ext>
            </a:extLst>
          </p:cNvPr>
          <p:cNvSpPr>
            <a:spLocks noGrp="1"/>
          </p:cNvSpPr>
          <p:nvPr>
            <p:ph type="subTitle" idx="1"/>
          </p:nvPr>
        </p:nvSpPr>
        <p:spPr/>
        <p:txBody>
          <a:bodyPr lIns="91440" tIns="45720" rIns="91440" bIns="45720" anchor="t"/>
          <a:lstStyle/>
          <a:p>
            <a:r>
              <a:rPr kumimoji="1" lang="ja-JP" altLang="en-US" sz="4000">
                <a:solidFill>
                  <a:schemeClr val="accent3"/>
                </a:solidFill>
              </a:rPr>
              <a:t>・</a:t>
            </a:r>
            <a:r>
              <a:rPr kumimoji="1" lang="en-US" altLang="ja-JP" sz="4000">
                <a:solidFill>
                  <a:schemeClr val="accent3"/>
                </a:solidFill>
              </a:rPr>
              <a:t>FIT-join</a:t>
            </a:r>
            <a:r>
              <a:rPr kumimoji="1" lang="ja-JP" altLang="en-US" sz="4000">
                <a:solidFill>
                  <a:schemeClr val="accent3"/>
                </a:solidFill>
              </a:rPr>
              <a:t>概要説明</a:t>
            </a:r>
            <a:endParaRPr kumimoji="1" lang="en-US" altLang="ja-JP" sz="4000">
              <a:solidFill>
                <a:schemeClr val="accent3"/>
              </a:solidFill>
            </a:endParaRPr>
          </a:p>
          <a:p>
            <a:r>
              <a:rPr lang="ja-JP" altLang="en-US" sz="4000">
                <a:solidFill>
                  <a:schemeClr val="accent3"/>
                </a:solidFill>
              </a:rPr>
              <a:t>・</a:t>
            </a:r>
            <a:r>
              <a:rPr lang="en-US" altLang="ja-JP" sz="4000">
                <a:solidFill>
                  <a:schemeClr val="accent3"/>
                </a:solidFill>
              </a:rPr>
              <a:t>2025</a:t>
            </a:r>
            <a:r>
              <a:rPr lang="ja-JP" altLang="en-US" sz="4000">
                <a:solidFill>
                  <a:schemeClr val="accent3"/>
                </a:solidFill>
              </a:rPr>
              <a:t>年度活動事例報告</a:t>
            </a:r>
            <a:endParaRPr lang="en-US" altLang="ja-JP" sz="4000">
              <a:solidFill>
                <a:schemeClr val="accent3"/>
              </a:solidFill>
            </a:endParaRPr>
          </a:p>
          <a:p>
            <a:r>
              <a:rPr lang="ja-JP" altLang="en-US" sz="4000"/>
              <a:t>・</a:t>
            </a:r>
            <a:r>
              <a:rPr lang="en-US" altLang="ja-JP" sz="4000"/>
              <a:t>FIT-join</a:t>
            </a:r>
            <a:r>
              <a:rPr lang="ja-JP" altLang="en-US" sz="4000"/>
              <a:t>が考える大学の課題点</a:t>
            </a:r>
            <a:endParaRPr lang="en-US" altLang="ja-JP" sz="4000"/>
          </a:p>
          <a:p>
            <a:endParaRPr lang="ja-JP" altLang="en-US" sz="4000">
              <a:solidFill>
                <a:schemeClr val="accent3"/>
              </a:solidFill>
            </a:endParaRPr>
          </a:p>
          <a:p>
            <a:endParaRPr kumimoji="1" lang="ja-JP" altLang="en-US"/>
          </a:p>
        </p:txBody>
      </p:sp>
      <p:sp>
        <p:nvSpPr>
          <p:cNvPr id="4" name="スライド番号プレースホルダー 3">
            <a:extLst>
              <a:ext uri="{FF2B5EF4-FFF2-40B4-BE49-F238E27FC236}">
                <a16:creationId xmlns:a16="http://schemas.microsoft.com/office/drawing/2014/main" id="{203935E5-8FA8-B0F5-9EA5-E2E22187820D}"/>
              </a:ext>
            </a:extLst>
          </p:cNvPr>
          <p:cNvSpPr>
            <a:spLocks noGrp="1"/>
          </p:cNvSpPr>
          <p:nvPr>
            <p:ph type="sldNum" sz="quarter" idx="4"/>
          </p:nvPr>
        </p:nvSpPr>
        <p:spPr/>
        <p:txBody>
          <a:bodyPr/>
          <a:lstStyle/>
          <a:p>
            <a:fld id="{8401C16A-3DEC-4806-A87D-9521833B4CF5}" type="slidenum">
              <a:rPr lang="ja-JP" altLang="en-US" smtClean="0"/>
              <a:pPr/>
              <a:t>21</a:t>
            </a:fld>
            <a:endParaRPr lang="ja-JP" altLang="en-US"/>
          </a:p>
        </p:txBody>
      </p:sp>
    </p:spTree>
    <p:extLst>
      <p:ext uri="{BB962C8B-B14F-4D97-AF65-F5344CB8AC3E}">
        <p14:creationId xmlns:p14="http://schemas.microsoft.com/office/powerpoint/2010/main" val="3248832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E3550A-9971-46CD-8ADA-34F21643BF02}"/>
              </a:ext>
            </a:extLst>
          </p:cNvPr>
          <p:cNvSpPr>
            <a:spLocks noGrp="1"/>
          </p:cNvSpPr>
          <p:nvPr>
            <p:ph type="ctrTitle"/>
          </p:nvPr>
        </p:nvSpPr>
        <p:spPr/>
        <p:txBody>
          <a:bodyPr/>
          <a:lstStyle/>
          <a:p>
            <a:r>
              <a:rPr kumimoji="1" lang="en-US" altLang="ja-JP"/>
              <a:t>FIT-join</a:t>
            </a:r>
            <a:r>
              <a:rPr kumimoji="1" lang="ja-JP" altLang="en-US"/>
              <a:t>が考える大学の課題</a:t>
            </a:r>
            <a:r>
              <a:rPr lang="ja-JP" altLang="en-US"/>
              <a:t>点</a:t>
            </a:r>
            <a:endParaRPr kumimoji="1" lang="ja-JP" altLang="en-US"/>
          </a:p>
        </p:txBody>
      </p:sp>
      <p:sp>
        <p:nvSpPr>
          <p:cNvPr id="3" name="字幕 2">
            <a:extLst>
              <a:ext uri="{FF2B5EF4-FFF2-40B4-BE49-F238E27FC236}">
                <a16:creationId xmlns:a16="http://schemas.microsoft.com/office/drawing/2014/main" id="{7785C214-2649-DD85-DDC3-3C0D7B8FD573}"/>
              </a:ext>
            </a:extLst>
          </p:cNvPr>
          <p:cNvSpPr>
            <a:spLocks noGrp="1"/>
          </p:cNvSpPr>
          <p:nvPr>
            <p:ph type="subTitle" idx="1"/>
          </p:nvPr>
        </p:nvSpPr>
        <p:spPr>
          <a:xfrm>
            <a:off x="0" y="1318849"/>
            <a:ext cx="12192000" cy="5205521"/>
          </a:xfrm>
        </p:spPr>
        <p:txBody>
          <a:bodyPr lIns="91440" tIns="45720" rIns="91440" bIns="45720" anchor="t"/>
          <a:lstStyle/>
          <a:p>
            <a:r>
              <a:rPr kumimoji="1" lang="ja-JP" altLang="en-US" sz="4000"/>
              <a:t>①</a:t>
            </a:r>
            <a:r>
              <a:rPr lang="ja-JP" altLang="en-US" sz="4000"/>
              <a:t>学生</a:t>
            </a:r>
            <a:r>
              <a:rPr kumimoji="1" lang="ja-JP" altLang="en-US" sz="4000"/>
              <a:t>と教員の交流不足</a:t>
            </a:r>
            <a:endParaRPr kumimoji="1" lang="en-US" altLang="ja-JP" sz="4000"/>
          </a:p>
          <a:p>
            <a:r>
              <a:rPr lang="ja-JP" altLang="en-US" sz="4000"/>
              <a:t>　→</a:t>
            </a:r>
            <a:r>
              <a:rPr lang="ja-JP" altLang="en-US" sz="4000">
                <a:solidFill>
                  <a:srgbClr val="FF0000"/>
                </a:solidFill>
              </a:rPr>
              <a:t>学生と教員の関わり強化</a:t>
            </a:r>
            <a:endParaRPr kumimoji="1" lang="en-US" altLang="ja-JP" sz="4000">
              <a:solidFill>
                <a:srgbClr val="FF0000"/>
              </a:solidFill>
            </a:endParaRPr>
          </a:p>
          <a:p>
            <a:endParaRPr lang="ja-JP" altLang="en-US" sz="4000">
              <a:solidFill>
                <a:srgbClr val="FF0000"/>
              </a:solidFill>
            </a:endParaRPr>
          </a:p>
          <a:p>
            <a:r>
              <a:rPr lang="ja-JP" altLang="en-US" sz="4000"/>
              <a:t>②</a:t>
            </a:r>
            <a:r>
              <a:rPr kumimoji="1" lang="ja-JP" altLang="en-US" sz="4000"/>
              <a:t>大学全体の支援・運営体制の改善</a:t>
            </a:r>
            <a:endParaRPr lang="en-US" altLang="ja-JP" sz="4000"/>
          </a:p>
          <a:p>
            <a:r>
              <a:rPr lang="ja-JP" altLang="en-US" sz="4000"/>
              <a:t>　→</a:t>
            </a:r>
            <a:r>
              <a:rPr lang="ja-JP" altLang="en-US" sz="4000">
                <a:solidFill>
                  <a:srgbClr val="FF0000"/>
                </a:solidFill>
              </a:rPr>
              <a:t>学生の成長支援</a:t>
            </a:r>
            <a:endParaRPr kumimoji="1" lang="ja-JP" altLang="en-US" sz="4000">
              <a:solidFill>
                <a:srgbClr val="FF0000"/>
              </a:solidFill>
            </a:endParaRPr>
          </a:p>
        </p:txBody>
      </p:sp>
      <p:sp>
        <p:nvSpPr>
          <p:cNvPr id="4" name="スライド番号プレースホルダー 3">
            <a:extLst>
              <a:ext uri="{FF2B5EF4-FFF2-40B4-BE49-F238E27FC236}">
                <a16:creationId xmlns:a16="http://schemas.microsoft.com/office/drawing/2014/main" id="{FF7C2351-60D3-B368-3584-91F3E5FDFEEB}"/>
              </a:ext>
            </a:extLst>
          </p:cNvPr>
          <p:cNvSpPr>
            <a:spLocks noGrp="1"/>
          </p:cNvSpPr>
          <p:nvPr>
            <p:ph type="sldNum" sz="quarter" idx="4"/>
          </p:nvPr>
        </p:nvSpPr>
        <p:spPr/>
        <p:txBody>
          <a:bodyPr/>
          <a:lstStyle/>
          <a:p>
            <a:fld id="{8401C16A-3DEC-4806-A87D-9521833B4CF5}" type="slidenum">
              <a:rPr lang="ja-JP" altLang="en-US" smtClean="0"/>
              <a:pPr/>
              <a:t>22</a:t>
            </a:fld>
            <a:endParaRPr lang="ja-JP" altLang="en-US"/>
          </a:p>
        </p:txBody>
      </p:sp>
    </p:spTree>
    <p:extLst>
      <p:ext uri="{BB962C8B-B14F-4D97-AF65-F5344CB8AC3E}">
        <p14:creationId xmlns:p14="http://schemas.microsoft.com/office/powerpoint/2010/main" val="507192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EF06F4-C315-FAA4-D498-6D2C12D0F3A6}"/>
              </a:ext>
            </a:extLst>
          </p:cNvPr>
          <p:cNvSpPr>
            <a:spLocks noGrp="1"/>
          </p:cNvSpPr>
          <p:nvPr>
            <p:ph type="ctrTitle"/>
          </p:nvPr>
        </p:nvSpPr>
        <p:spPr/>
        <p:txBody>
          <a:bodyPr/>
          <a:lstStyle/>
          <a:p>
            <a:r>
              <a:rPr lang="en-US" altLang="ja-JP" err="1"/>
              <a:t>大学の課題点に対する改善策</a:t>
            </a:r>
          </a:p>
        </p:txBody>
      </p:sp>
      <p:sp>
        <p:nvSpPr>
          <p:cNvPr id="3" name="字幕 2">
            <a:extLst>
              <a:ext uri="{FF2B5EF4-FFF2-40B4-BE49-F238E27FC236}">
                <a16:creationId xmlns:a16="http://schemas.microsoft.com/office/drawing/2014/main" id="{B85CD57D-DDB9-5D60-8B11-12D5B1132E4E}"/>
              </a:ext>
            </a:extLst>
          </p:cNvPr>
          <p:cNvSpPr>
            <a:spLocks noGrp="1"/>
          </p:cNvSpPr>
          <p:nvPr>
            <p:ph type="subTitle" idx="1"/>
          </p:nvPr>
        </p:nvSpPr>
        <p:spPr>
          <a:xfrm>
            <a:off x="152370" y="826239"/>
            <a:ext cx="8229601" cy="5205521"/>
          </a:xfrm>
        </p:spPr>
        <p:txBody>
          <a:bodyPr lIns="91440" tIns="45720" rIns="91440" bIns="45720" anchor="t"/>
          <a:lstStyle/>
          <a:p>
            <a:r>
              <a:rPr lang="ja-JP" altLang="en-US" sz="4000"/>
              <a:t>①学生と教員の交流不足</a:t>
            </a:r>
            <a:endParaRPr lang="en-US" altLang="ja-JP" sz="4000"/>
          </a:p>
          <a:p>
            <a:r>
              <a:rPr lang="ja-JP" altLang="en-US" sz="4000"/>
              <a:t>　→</a:t>
            </a:r>
            <a:r>
              <a:rPr lang="ja-JP" altLang="en-US" sz="4000">
                <a:solidFill>
                  <a:srgbClr val="FF0000"/>
                </a:solidFill>
              </a:rPr>
              <a:t>学生と教員の関わり強化</a:t>
            </a:r>
            <a:endParaRPr lang="en-US" altLang="ja-JP" sz="4000">
              <a:solidFill>
                <a:srgbClr val="FF0000"/>
              </a:solidFill>
            </a:endParaRPr>
          </a:p>
          <a:p>
            <a:endParaRPr lang="en-US" altLang="ja-JP" sz="2000">
              <a:solidFill>
                <a:srgbClr val="FF0000"/>
              </a:solidFill>
            </a:endParaRPr>
          </a:p>
          <a:p>
            <a:r>
              <a:rPr lang="ja-JP" altLang="en-US" sz="3600" u="sng"/>
              <a:t>強化するために</a:t>
            </a:r>
            <a:endParaRPr lang="en-US" altLang="ja-JP" sz="3600" u="sng"/>
          </a:p>
          <a:p>
            <a:r>
              <a:rPr lang="ja-JP" altLang="en-US" sz="3600"/>
              <a:t>・研究室公開の日を実施</a:t>
            </a:r>
            <a:endParaRPr lang="en-US" altLang="ja-JP" sz="3600"/>
          </a:p>
          <a:p>
            <a:r>
              <a:rPr lang="ja-JP" altLang="en-US" sz="3600"/>
              <a:t>・授業で研究室、教員紹介資料を配布</a:t>
            </a:r>
            <a:endParaRPr lang="en-US" altLang="ja-JP" sz="3600"/>
          </a:p>
          <a:p>
            <a:r>
              <a:rPr lang="ja-JP" altLang="en-US" sz="3600"/>
              <a:t>・教員と学生の交流パーティーを実施</a:t>
            </a:r>
            <a:endParaRPr lang="en-US" altLang="ja-JP" sz="3600"/>
          </a:p>
          <a:p>
            <a:r>
              <a:rPr lang="ja-JP" altLang="en-US" sz="3600"/>
              <a:t>・</a:t>
            </a:r>
            <a:r>
              <a:rPr lang="en-US" altLang="ja-JP" sz="3600"/>
              <a:t>FIT-join</a:t>
            </a:r>
            <a:r>
              <a:rPr lang="ja-JP" altLang="en-US" sz="3600"/>
              <a:t>が</a:t>
            </a:r>
            <a:r>
              <a:rPr lang="en-US" altLang="ja-JP" sz="3600"/>
              <a:t>SNS</a:t>
            </a:r>
            <a:r>
              <a:rPr lang="ja-JP" altLang="en-US" sz="3600"/>
              <a:t>で教員紹介を発信</a:t>
            </a:r>
            <a:endParaRPr lang="en-US" altLang="ja-JP" sz="3600"/>
          </a:p>
        </p:txBody>
      </p:sp>
      <p:sp>
        <p:nvSpPr>
          <p:cNvPr id="4" name="スライド番号プレースホルダー 3">
            <a:extLst>
              <a:ext uri="{FF2B5EF4-FFF2-40B4-BE49-F238E27FC236}">
                <a16:creationId xmlns:a16="http://schemas.microsoft.com/office/drawing/2014/main" id="{7FBE54D9-708D-E8DD-457F-7EE936B6262A}"/>
              </a:ext>
            </a:extLst>
          </p:cNvPr>
          <p:cNvSpPr>
            <a:spLocks noGrp="1"/>
          </p:cNvSpPr>
          <p:nvPr>
            <p:ph type="sldNum" sz="quarter" idx="4"/>
          </p:nvPr>
        </p:nvSpPr>
        <p:spPr/>
        <p:txBody>
          <a:bodyPr/>
          <a:lstStyle/>
          <a:p>
            <a:fld id="{8401C16A-3DEC-4806-A87D-9521833B4CF5}" type="slidenum">
              <a:rPr lang="ja-JP" altLang="en-US" smtClean="0"/>
              <a:pPr/>
              <a:t>23</a:t>
            </a:fld>
            <a:endParaRPr lang="ja-JP" altLang="en-US"/>
          </a:p>
        </p:txBody>
      </p:sp>
    </p:spTree>
    <p:extLst>
      <p:ext uri="{BB962C8B-B14F-4D97-AF65-F5344CB8AC3E}">
        <p14:creationId xmlns:p14="http://schemas.microsoft.com/office/powerpoint/2010/main" val="445546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79DE8A-2E3D-7771-8E48-D3E003F1C956}"/>
              </a:ext>
            </a:extLst>
          </p:cNvPr>
          <p:cNvSpPr>
            <a:spLocks noGrp="1"/>
          </p:cNvSpPr>
          <p:nvPr>
            <p:ph type="ctrTitle"/>
          </p:nvPr>
        </p:nvSpPr>
        <p:spPr/>
        <p:txBody>
          <a:bodyPr/>
          <a:lstStyle/>
          <a:p>
            <a:r>
              <a:rPr lang="ja-JP" altLang="en-US" sz="4000" baseline="0">
                <a:latin typeface="HGPｺﾞｼｯｸE"/>
              </a:rPr>
              <a:t>大学の課題点に対する改善策</a:t>
            </a:r>
            <a:r>
              <a:rPr lang="ja-JP" altLang="en-US" sz="4000">
                <a:latin typeface="HGPｺﾞｼｯｸE"/>
                <a:ea typeface="HGPｺﾞｼｯｸE"/>
                <a:cs typeface="HGPｺﾞｼｯｸE"/>
              </a:rPr>
              <a:t>​</a:t>
            </a:r>
            <a:endParaRPr kumimoji="1" lang="ja-JP" altLang="en-US"/>
          </a:p>
        </p:txBody>
      </p:sp>
      <p:sp>
        <p:nvSpPr>
          <p:cNvPr id="4" name="スライド番号プレースホルダー 3">
            <a:extLst>
              <a:ext uri="{FF2B5EF4-FFF2-40B4-BE49-F238E27FC236}">
                <a16:creationId xmlns:a16="http://schemas.microsoft.com/office/drawing/2014/main" id="{1230497D-0E1A-636C-E0B8-10821CFDF28D}"/>
              </a:ext>
            </a:extLst>
          </p:cNvPr>
          <p:cNvSpPr>
            <a:spLocks noGrp="1"/>
          </p:cNvSpPr>
          <p:nvPr>
            <p:ph type="sldNum" sz="quarter" idx="4"/>
          </p:nvPr>
        </p:nvSpPr>
        <p:spPr/>
        <p:txBody>
          <a:bodyPr/>
          <a:lstStyle/>
          <a:p>
            <a:fld id="{8401C16A-3DEC-4806-A87D-9521833B4CF5}" type="slidenum">
              <a:rPr lang="ja-JP" altLang="en-US" smtClean="0"/>
              <a:pPr/>
              <a:t>24</a:t>
            </a:fld>
            <a:endParaRPr lang="ja-JP" altLang="en-US"/>
          </a:p>
        </p:txBody>
      </p:sp>
      <p:sp>
        <p:nvSpPr>
          <p:cNvPr id="5" name="字幕 2">
            <a:extLst>
              <a:ext uri="{FF2B5EF4-FFF2-40B4-BE49-F238E27FC236}">
                <a16:creationId xmlns:a16="http://schemas.microsoft.com/office/drawing/2014/main" id="{DD62FAFD-7120-1AC0-347D-C0E92842ECE7}"/>
              </a:ext>
            </a:extLst>
          </p:cNvPr>
          <p:cNvSpPr>
            <a:spLocks noGrp="1"/>
          </p:cNvSpPr>
          <p:nvPr>
            <p:ph type="subTitle" idx="1"/>
          </p:nvPr>
        </p:nvSpPr>
        <p:spPr>
          <a:xfrm>
            <a:off x="0" y="1062038"/>
            <a:ext cx="12192000" cy="5205412"/>
          </a:xfrm>
        </p:spPr>
        <p:txBody>
          <a:bodyPr/>
          <a:lstStyle/>
          <a:p>
            <a:r>
              <a:rPr lang="ja-JP" altLang="en-US" sz="4000"/>
              <a:t>②大学全体の支援・運営体制の改善</a:t>
            </a:r>
            <a:endParaRPr lang="en-US" altLang="ja-JP" sz="4000"/>
          </a:p>
          <a:p>
            <a:r>
              <a:rPr lang="ja-JP" altLang="en-US" sz="4000"/>
              <a:t>　→</a:t>
            </a:r>
            <a:r>
              <a:rPr lang="ja-JP" altLang="en-US" sz="4000">
                <a:solidFill>
                  <a:srgbClr val="FF0000"/>
                </a:solidFill>
              </a:rPr>
              <a:t>学生の成長支援</a:t>
            </a:r>
          </a:p>
          <a:p>
            <a:endParaRPr lang="en-US" altLang="ja-JP" sz="2000">
              <a:solidFill>
                <a:srgbClr val="FF0000"/>
              </a:solidFill>
            </a:endParaRPr>
          </a:p>
          <a:p>
            <a:r>
              <a:rPr lang="ja-JP" altLang="en-US" sz="3600" u="sng"/>
              <a:t>学生の成長を支援するために</a:t>
            </a:r>
            <a:endParaRPr lang="en-US" altLang="ja-JP" sz="3600" u="sng"/>
          </a:p>
          <a:p>
            <a:r>
              <a:rPr lang="ja-JP" altLang="en-US" sz="3600"/>
              <a:t>・イベントの情報をまとめたサイトの作成</a:t>
            </a:r>
            <a:endParaRPr lang="en-US" altLang="ja-JP" sz="3600"/>
          </a:p>
          <a:p>
            <a:r>
              <a:rPr lang="ja-JP" altLang="en-US" sz="3600"/>
              <a:t>・</a:t>
            </a:r>
            <a:r>
              <a:rPr lang="en-US" altLang="ja-JP" sz="3600" err="1"/>
              <a:t>myFIT</a:t>
            </a:r>
            <a:r>
              <a:rPr lang="en-US" altLang="ja-JP" sz="3600"/>
              <a:t>-</a:t>
            </a:r>
            <a:r>
              <a:rPr lang="ja-JP" altLang="en-US" sz="3600"/>
              <a:t>でスケジュール管理を強化</a:t>
            </a:r>
            <a:endParaRPr lang="en-US" altLang="ja-JP" sz="3600"/>
          </a:p>
          <a:p>
            <a:r>
              <a:rPr lang="ja-JP" altLang="en-US" sz="3600"/>
              <a:t>・顔出し不要のオンラインイベント導入</a:t>
            </a:r>
            <a:endParaRPr lang="en-US" altLang="ja-JP" sz="3600"/>
          </a:p>
          <a:p>
            <a:r>
              <a:rPr lang="ja-JP" altLang="en-US" sz="3600"/>
              <a:t>・新入生向けに主体性を高める資料を配布</a:t>
            </a:r>
            <a:endParaRPr lang="en-US" altLang="ja-JP" sz="3600"/>
          </a:p>
          <a:p>
            <a:endParaRPr kumimoji="1" lang="ja-JP" altLang="en-US"/>
          </a:p>
        </p:txBody>
      </p:sp>
    </p:spTree>
    <p:extLst>
      <p:ext uri="{BB962C8B-B14F-4D97-AF65-F5344CB8AC3E}">
        <p14:creationId xmlns:p14="http://schemas.microsoft.com/office/powerpoint/2010/main" val="3397021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78BD8-1093-E19F-E3A9-0DB3390CFC9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C76A227-18AB-62FB-92ED-57B374F278CC}"/>
              </a:ext>
            </a:extLst>
          </p:cNvPr>
          <p:cNvSpPr>
            <a:spLocks noGrp="1"/>
          </p:cNvSpPr>
          <p:nvPr>
            <p:ph type="ctrTitle"/>
          </p:nvPr>
        </p:nvSpPr>
        <p:spPr/>
        <p:txBody>
          <a:bodyPr/>
          <a:lstStyle/>
          <a:p>
            <a:r>
              <a:rPr kumimoji="1" lang="en-US" altLang="ja-JP"/>
              <a:t>FIT-join</a:t>
            </a:r>
            <a:r>
              <a:rPr kumimoji="1" lang="ja-JP" altLang="en-US"/>
              <a:t>が考える大学の課題</a:t>
            </a:r>
            <a:r>
              <a:rPr lang="ja-JP" altLang="en-US"/>
              <a:t>点</a:t>
            </a:r>
            <a:endParaRPr kumimoji="1" lang="ja-JP" altLang="en-US"/>
          </a:p>
        </p:txBody>
      </p:sp>
      <p:sp>
        <p:nvSpPr>
          <p:cNvPr id="3" name="字幕 2">
            <a:extLst>
              <a:ext uri="{FF2B5EF4-FFF2-40B4-BE49-F238E27FC236}">
                <a16:creationId xmlns:a16="http://schemas.microsoft.com/office/drawing/2014/main" id="{4F91BE1C-80F9-E2D5-D438-869880EA9A87}"/>
              </a:ext>
            </a:extLst>
          </p:cNvPr>
          <p:cNvSpPr>
            <a:spLocks noGrp="1"/>
          </p:cNvSpPr>
          <p:nvPr>
            <p:ph type="subTitle" idx="1"/>
          </p:nvPr>
        </p:nvSpPr>
        <p:spPr>
          <a:xfrm>
            <a:off x="0" y="1318849"/>
            <a:ext cx="12192000" cy="5205521"/>
          </a:xfrm>
        </p:spPr>
        <p:txBody>
          <a:bodyPr lIns="91440" tIns="45720" rIns="91440" bIns="45720" anchor="t"/>
          <a:lstStyle/>
          <a:p>
            <a:r>
              <a:rPr kumimoji="1" lang="ja-JP" altLang="en-US" sz="4000"/>
              <a:t>①</a:t>
            </a:r>
            <a:r>
              <a:rPr lang="ja-JP" altLang="en-US" sz="4000"/>
              <a:t>学生</a:t>
            </a:r>
            <a:r>
              <a:rPr kumimoji="1" lang="ja-JP" altLang="en-US" sz="4000"/>
              <a:t>と教員の交流不足</a:t>
            </a:r>
            <a:endParaRPr kumimoji="1" lang="en-US" altLang="ja-JP" sz="4000"/>
          </a:p>
          <a:p>
            <a:r>
              <a:rPr lang="ja-JP" altLang="en-US" sz="4000"/>
              <a:t>　→</a:t>
            </a:r>
            <a:r>
              <a:rPr lang="ja-JP" altLang="en-US" sz="4000">
                <a:solidFill>
                  <a:srgbClr val="FF0000"/>
                </a:solidFill>
              </a:rPr>
              <a:t>学生と教員の関わりを強化すること</a:t>
            </a:r>
            <a:endParaRPr kumimoji="1" lang="en-US" altLang="ja-JP" sz="4000">
              <a:solidFill>
                <a:srgbClr val="FF0000"/>
              </a:solidFill>
            </a:endParaRPr>
          </a:p>
          <a:p>
            <a:endParaRPr lang="ja-JP" altLang="en-US" sz="4000">
              <a:solidFill>
                <a:srgbClr val="FF0000"/>
              </a:solidFill>
            </a:endParaRPr>
          </a:p>
          <a:p>
            <a:r>
              <a:rPr lang="ja-JP" altLang="en-US" sz="4000"/>
              <a:t>②</a:t>
            </a:r>
            <a:r>
              <a:rPr kumimoji="1" lang="ja-JP" altLang="en-US" sz="4000"/>
              <a:t>大学全体の支援・運営体制の改善</a:t>
            </a:r>
            <a:endParaRPr lang="en-US" altLang="ja-JP" sz="4000"/>
          </a:p>
          <a:p>
            <a:r>
              <a:rPr lang="ja-JP" altLang="en-US" sz="4000"/>
              <a:t>　→</a:t>
            </a:r>
            <a:r>
              <a:rPr lang="ja-JP" altLang="en-US" sz="4000">
                <a:solidFill>
                  <a:srgbClr val="FF0000"/>
                </a:solidFill>
              </a:rPr>
              <a:t>学生が大学のイベントを活用しやすくなること</a:t>
            </a:r>
          </a:p>
        </p:txBody>
      </p:sp>
      <p:sp>
        <p:nvSpPr>
          <p:cNvPr id="4" name="スライド番号プレースホルダー 3">
            <a:extLst>
              <a:ext uri="{FF2B5EF4-FFF2-40B4-BE49-F238E27FC236}">
                <a16:creationId xmlns:a16="http://schemas.microsoft.com/office/drawing/2014/main" id="{3D93F6D4-2A22-C82A-9E95-86B11DCA4857}"/>
              </a:ext>
            </a:extLst>
          </p:cNvPr>
          <p:cNvSpPr>
            <a:spLocks noGrp="1"/>
          </p:cNvSpPr>
          <p:nvPr>
            <p:ph type="sldNum" sz="quarter" idx="4"/>
          </p:nvPr>
        </p:nvSpPr>
        <p:spPr/>
        <p:txBody>
          <a:bodyPr/>
          <a:lstStyle/>
          <a:p>
            <a:fld id="{8401C16A-3DEC-4806-A87D-9521833B4CF5}" type="slidenum">
              <a:rPr lang="ja-JP" altLang="en-US" smtClean="0"/>
              <a:pPr/>
              <a:t>25</a:t>
            </a:fld>
            <a:endParaRPr lang="ja-JP" altLang="en-US"/>
          </a:p>
        </p:txBody>
      </p:sp>
    </p:spTree>
    <p:extLst>
      <p:ext uri="{BB962C8B-B14F-4D97-AF65-F5344CB8AC3E}">
        <p14:creationId xmlns:p14="http://schemas.microsoft.com/office/powerpoint/2010/main" val="3176425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19BA04-8D50-C01C-0192-5EEF13CE70EB}"/>
              </a:ext>
            </a:extLst>
          </p:cNvPr>
          <p:cNvSpPr>
            <a:spLocks noGrp="1"/>
          </p:cNvSpPr>
          <p:nvPr>
            <p:ph type="title"/>
          </p:nvPr>
        </p:nvSpPr>
        <p:spPr/>
        <p:txBody>
          <a:bodyPr/>
          <a:lstStyle/>
          <a:p>
            <a:r>
              <a:rPr kumimoji="1" lang="ja-JP" altLang="en-US"/>
              <a:t>ご清聴ありがとうございました。</a:t>
            </a:r>
          </a:p>
        </p:txBody>
      </p:sp>
    </p:spTree>
    <p:extLst>
      <p:ext uri="{BB962C8B-B14F-4D97-AF65-F5344CB8AC3E}">
        <p14:creationId xmlns:p14="http://schemas.microsoft.com/office/powerpoint/2010/main" val="330889991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ユーザー定義 2">
      <a:majorFont>
        <a:latin typeface="HGPｺﾞｼｯｸE"/>
        <a:ea typeface="HGPｺﾞｼｯｸE"/>
        <a:cs typeface=""/>
      </a:majorFont>
      <a:minorFont>
        <a:latin typeface="UD デジタル 教科書体 NP-B"/>
        <a:ea typeface="UD デジタル 教科書体 NP-B"/>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EED0866B-753C-47DE-93CA-801BCD9FF317}" vid="{AF175072-8896-4893-9F36-D3E9178E71C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852F4B9777C5640B090983838A5AD3B" ma:contentTypeVersion="12" ma:contentTypeDescription="新しいドキュメントを作成します。" ma:contentTypeScope="" ma:versionID="edb88e54dd6b261db1f7172f8c9baddb">
  <xsd:schema xmlns:xsd="http://www.w3.org/2001/XMLSchema" xmlns:xs="http://www.w3.org/2001/XMLSchema" xmlns:p="http://schemas.microsoft.com/office/2006/metadata/properties" xmlns:ns2="f1f4e1a2-88ab-4ca5-9d27-3d62695408e6" xmlns:ns3="0960547a-8cab-4885-91b6-8af6f84badee" targetNamespace="http://schemas.microsoft.com/office/2006/metadata/properties" ma:root="true" ma:fieldsID="02fb97518f279dcc9be32bbe9c95cf53" ns2:_="" ns3:_="">
    <xsd:import namespace="f1f4e1a2-88ab-4ca5-9d27-3d62695408e6"/>
    <xsd:import namespace="0960547a-8cab-4885-91b6-8af6f84bad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f4e1a2-88ab-4ca5-9d27-3d62695408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6518b541-c68f-4e66-ba2d-7cbeaaa04c18"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60547a-8cab-4885-91b6-8af6f84badee" elementFormDefault="qualified">
    <xsd:import namespace="http://schemas.microsoft.com/office/2006/documentManagement/types"/>
    <xsd:import namespace="http://schemas.microsoft.com/office/infopath/2007/PartnerControls"/>
    <xsd:element name="SharedWithUsers" ma:index="1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1f4e1a2-88ab-4ca5-9d27-3d62695408e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59F9AE-79ED-48CD-AF07-42FB83C419C2}">
  <ds:schemaRefs>
    <ds:schemaRef ds:uri="0960547a-8cab-4885-91b6-8af6f84badee"/>
    <ds:schemaRef ds:uri="f1f4e1a2-88ab-4ca5-9d27-3d62695408e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CA91D8D4-3DF4-4C9C-AB40-5DA8DA723729}">
  <ds:schemaRefs>
    <ds:schemaRef ds:uri="f1f4e1a2-88ab-4ca5-9d27-3d62695408e6"/>
    <ds:schemaRef ds:uri="http://purl.org/dc/terms/"/>
    <ds:schemaRef ds:uri="http://schemas.microsoft.com/office/2006/documentManagement/types"/>
    <ds:schemaRef ds:uri="http://purl.org/dc/dcmitype/"/>
    <ds:schemaRef ds:uri="http://schemas.microsoft.com/office/2006/metadata/properties"/>
    <ds:schemaRef ds:uri="http://schemas.openxmlformats.org/package/2006/metadata/core-properties"/>
    <ds:schemaRef ds:uri="http://schemas.microsoft.com/office/infopath/2007/PartnerControls"/>
    <ds:schemaRef ds:uri="http://purl.org/dc/elements/1.1/"/>
    <ds:schemaRef ds:uri="0960547a-8cab-4885-91b6-8af6f84badee"/>
    <ds:schemaRef ds:uri="http://www.w3.org/XML/1998/namespace"/>
  </ds:schemaRefs>
</ds:datastoreItem>
</file>

<file path=customXml/itemProps3.xml><?xml version="1.0" encoding="utf-8"?>
<ds:datastoreItem xmlns:ds="http://schemas.openxmlformats.org/officeDocument/2006/customXml" ds:itemID="{8136F393-3564-438B-8F8F-8B7BF94BE4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テンプレート(改)</Template>
  <TotalTime>67</TotalTime>
  <Words>3546</Words>
  <Application>Microsoft Office PowerPoint</Application>
  <PresentationFormat>ワイド画面</PresentationFormat>
  <Paragraphs>318</Paragraphs>
  <Slides>26</Slides>
  <Notes>25</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26</vt:i4>
      </vt:variant>
    </vt:vector>
  </HeadingPairs>
  <TitlesOfParts>
    <vt:vector size="36" baseType="lpstr">
      <vt:lpstr>.AppleSystemUIFont</vt:lpstr>
      <vt:lpstr>HGPｺﾞｼｯｸE</vt:lpstr>
      <vt:lpstr>HGS創英角ﾎﾟｯﾌﾟ体</vt:lpstr>
      <vt:lpstr>Meiryo UI</vt:lpstr>
      <vt:lpstr>UD デジタル 教科書体 NP-B</vt:lpstr>
      <vt:lpstr>游ゴシック</vt:lpstr>
      <vt:lpstr>Arial</vt:lpstr>
      <vt:lpstr>Calibri</vt:lpstr>
      <vt:lpstr>Wingdings</vt:lpstr>
      <vt:lpstr>Office テーマ</vt:lpstr>
      <vt:lpstr>2025年度　福岡工業大学　 学生FD団体：FIT-join 活動報告会</vt:lpstr>
      <vt:lpstr>本日の流れ</vt:lpstr>
      <vt:lpstr>本日の流れ</vt:lpstr>
      <vt:lpstr>FIT-join概要説明</vt:lpstr>
      <vt:lpstr>FIT-join概要説明</vt:lpstr>
      <vt:lpstr>本日の流れ</vt:lpstr>
      <vt:lpstr>PowerPoint プレゼンテーション</vt:lpstr>
      <vt:lpstr>新入生オリエンテーション(目的・目標)</vt:lpstr>
      <vt:lpstr>新入生オリエンテーション(評価)</vt:lpstr>
      <vt:lpstr>新入生オリエンテーション(評価)</vt:lpstr>
      <vt:lpstr>新入生オリエンテーション(気づき)</vt:lpstr>
      <vt:lpstr>学生アンケート（目的・目標）</vt:lpstr>
      <vt:lpstr>学生アンケート（評価）</vt:lpstr>
      <vt:lpstr>学生アンケート（結果・分析）</vt:lpstr>
      <vt:lpstr>学生アンケート（気づき・今後の課題）</vt:lpstr>
      <vt:lpstr>学生アンケート（気づき・今後の課題）</vt:lpstr>
      <vt:lpstr>教員インタビュー(目的・目標)</vt:lpstr>
      <vt:lpstr>教員インタビュー(今年度の活動内容)</vt:lpstr>
      <vt:lpstr>教員インタビュー(気づき)</vt:lpstr>
      <vt:lpstr>教員インタビュー(今後の課題と改善策)</vt:lpstr>
      <vt:lpstr>本日の流れ</vt:lpstr>
      <vt:lpstr>FIT-joinが考える大学の課題点</vt:lpstr>
      <vt:lpstr>大学の課題点に対する改善策</vt:lpstr>
      <vt:lpstr>大学の課題点に対する改善策​</vt:lpstr>
      <vt:lpstr>FIT-joinが考える大学の課題点</vt:lpstr>
      <vt:lpstr>ご清聴ありがとうございました。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近藤 佑亮</dc:creator>
  <cp:lastModifiedBy>小原 朋子</cp:lastModifiedBy>
  <cp:revision>3</cp:revision>
  <cp:lastPrinted>2026-03-10T02:52:56Z</cp:lastPrinted>
  <dcterms:created xsi:type="dcterms:W3CDTF">2023-02-16T04:54:25Z</dcterms:created>
  <dcterms:modified xsi:type="dcterms:W3CDTF">2026-04-13T06:58:40Z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0x0101002852F4B9777C5640B090983838A5AD3B</vt:lpwstr>
  </property>
  <property fmtid="{D5CDD505-2E9C-101B-9397-08002B2CF9AE}" pid="3" name="MediaServiceImageTags">
    <vt:lpwstr/>
  </property>
</Properties>
</file>